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5"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B21"/>
    <a:srgbClr val="006FB4"/>
    <a:srgbClr val="004494"/>
    <a:srgbClr val="254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84" y="-150"/>
      </p:cViewPr>
      <p:guideLst>
        <p:guide orient="horz" pos="2160"/>
        <p:guide pos="3840"/>
      </p:guideLst>
    </p:cSldViewPr>
  </p:slid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10B76-41A7-49DD-A56C-8ED344E92D9E}" type="datetimeFigureOut">
              <a:rPr lang="en-GB" smtClean="0"/>
              <a:t>19/03/2019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41B38-D31A-45E5-BAC1-A40B265E17C7}" type="slidenum">
              <a:rPr lang="en-GB" smtClean="0"/>
              <a:t>‹Nr.›</a:t>
            </a:fld>
            <a:endParaRPr lang="en-GB"/>
          </a:p>
        </p:txBody>
      </p:sp>
    </p:spTree>
    <p:extLst>
      <p:ext uri="{BB962C8B-B14F-4D97-AF65-F5344CB8AC3E}">
        <p14:creationId xmlns:p14="http://schemas.microsoft.com/office/powerpoint/2010/main" val="323560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941B38-D31A-45E5-BAC1-A40B265E17C7}" type="slidenum">
              <a:rPr lang="en-GB" smtClean="0"/>
              <a:t>6</a:t>
            </a:fld>
            <a:endParaRPr lang="en-GB"/>
          </a:p>
        </p:txBody>
      </p:sp>
    </p:spTree>
    <p:extLst>
      <p:ext uri="{BB962C8B-B14F-4D97-AF65-F5344CB8AC3E}">
        <p14:creationId xmlns:p14="http://schemas.microsoft.com/office/powerpoint/2010/main" val="175894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941B38-D31A-45E5-BAC1-A40B265E17C7}" type="slidenum">
              <a:rPr lang="en-GB" smtClean="0"/>
              <a:t>9</a:t>
            </a:fld>
            <a:endParaRPr lang="en-GB"/>
          </a:p>
        </p:txBody>
      </p:sp>
    </p:spTree>
    <p:extLst>
      <p:ext uri="{BB962C8B-B14F-4D97-AF65-F5344CB8AC3E}">
        <p14:creationId xmlns:p14="http://schemas.microsoft.com/office/powerpoint/2010/main" val="392439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941B38-D31A-45E5-BAC1-A40B265E17C7}" type="slidenum">
              <a:rPr lang="en-GB" smtClean="0"/>
              <a:t>10</a:t>
            </a:fld>
            <a:endParaRPr lang="en-GB"/>
          </a:p>
        </p:txBody>
      </p:sp>
    </p:spTree>
    <p:extLst>
      <p:ext uri="{BB962C8B-B14F-4D97-AF65-F5344CB8AC3E}">
        <p14:creationId xmlns:p14="http://schemas.microsoft.com/office/powerpoint/2010/main" val="89083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941B38-D31A-45E5-BAC1-A40B265E17C7}" type="slidenum">
              <a:rPr lang="en-GB" smtClean="0"/>
              <a:t>11</a:t>
            </a:fld>
            <a:endParaRPr lang="en-GB"/>
          </a:p>
        </p:txBody>
      </p:sp>
    </p:spTree>
    <p:extLst>
      <p:ext uri="{BB962C8B-B14F-4D97-AF65-F5344CB8AC3E}">
        <p14:creationId xmlns:p14="http://schemas.microsoft.com/office/powerpoint/2010/main" val="103375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941B38-D31A-45E5-BAC1-A40B265E17C7}" type="slidenum">
              <a:rPr lang="en-GB" smtClean="0"/>
              <a:t>13</a:t>
            </a:fld>
            <a:endParaRPr lang="en-GB"/>
          </a:p>
        </p:txBody>
      </p:sp>
    </p:spTree>
    <p:extLst>
      <p:ext uri="{BB962C8B-B14F-4D97-AF65-F5344CB8AC3E}">
        <p14:creationId xmlns:p14="http://schemas.microsoft.com/office/powerpoint/2010/main" val="2770634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3"/>
          <p:cNvSpPr/>
          <p:nvPr userDrawn="1"/>
        </p:nvSpPr>
        <p:spPr>
          <a:xfrm flipV="1">
            <a:off x="0" y="989016"/>
            <a:ext cx="12192000" cy="5868987"/>
          </a:xfrm>
          <a:prstGeom prst="rect">
            <a:avLst/>
          </a:prstGeom>
          <a:solidFill>
            <a:srgbClr val="006FB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3"/>
          <p:cNvSpPr/>
          <p:nvPr userDrawn="1"/>
        </p:nvSpPr>
        <p:spPr>
          <a:xfrm>
            <a:off x="0" y="0"/>
            <a:ext cx="12192000" cy="989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ctrTitle" hasCustomPrompt="1"/>
          </p:nvPr>
        </p:nvSpPr>
        <p:spPr>
          <a:xfrm>
            <a:off x="917376" y="2348880"/>
            <a:ext cx="10363200" cy="1470025"/>
          </a:xfrm>
          <a:prstGeom prst="rect">
            <a:avLst/>
          </a:prstGeom>
        </p:spPr>
        <p:txBody>
          <a:bodyPr/>
          <a:lstStyle>
            <a:lvl1pPr algn="ctr">
              <a:defRPr sz="3600" b="1" baseline="0">
                <a:solidFill>
                  <a:srgbClr val="FABB21"/>
                </a:solidFill>
                <a:latin typeface="Arial" panose="020B0604020202020204" pitchFamily="34" charset="0"/>
                <a:ea typeface="Verdana" panose="020B0604030504040204" pitchFamily="34" charset="0"/>
                <a:cs typeface="Arial" panose="020B0604020202020204" pitchFamily="34" charset="0"/>
              </a:defRPr>
            </a:lvl1pPr>
          </a:lstStyle>
          <a:p>
            <a:r>
              <a:rPr lang="de-DE" dirty="0" smtClean="0"/>
              <a:t>Insert Title </a:t>
            </a:r>
            <a:r>
              <a:rPr lang="de-DE" dirty="0" err="1" smtClean="0"/>
              <a:t>of</a:t>
            </a:r>
            <a:r>
              <a:rPr lang="de-DE" dirty="0" smtClean="0"/>
              <a:t> </a:t>
            </a:r>
            <a:r>
              <a:rPr lang="de-DE" dirty="0" err="1" smtClean="0"/>
              <a:t>Presentation</a:t>
            </a:r>
            <a:endParaRPr lang="en-GB" dirty="0"/>
          </a:p>
        </p:txBody>
      </p:sp>
      <p:sp>
        <p:nvSpPr>
          <p:cNvPr id="3" name="Subtitle 2"/>
          <p:cNvSpPr>
            <a:spLocks noGrp="1"/>
          </p:cNvSpPr>
          <p:nvPr>
            <p:ph type="subTitle" idx="1" hasCustomPrompt="1"/>
          </p:nvPr>
        </p:nvSpPr>
        <p:spPr>
          <a:xfrm>
            <a:off x="1828800" y="3886200"/>
            <a:ext cx="8534400" cy="694928"/>
          </a:xfrm>
          <a:prstGeom prst="rect">
            <a:avLst/>
          </a:prstGeom>
        </p:spPr>
        <p:txBody>
          <a:bodyPr/>
          <a:lstStyle>
            <a:lvl1pPr marL="0" indent="0" algn="ctr">
              <a:buNone/>
              <a:defRPr sz="30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title of event</a:t>
            </a:r>
          </a:p>
        </p:txBody>
      </p:sp>
      <p:sp>
        <p:nvSpPr>
          <p:cNvPr id="4" name="Date Placeholder 3"/>
          <p:cNvSpPr>
            <a:spLocks noGrp="1"/>
          </p:cNvSpPr>
          <p:nvPr>
            <p:ph type="dt" sz="half" idx="10"/>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5ACDF4E5-02B3-4D26-8D66-CCE2D81B13D2}" type="datetimeFigureOut">
              <a:rPr lang="en-GB" smtClean="0"/>
              <a:pPr/>
              <a:t>19/03/2019</a:t>
            </a:fld>
            <a:endParaRPr lang="en-GB" dirty="0"/>
          </a:p>
        </p:txBody>
      </p:sp>
      <p:sp>
        <p:nvSpPr>
          <p:cNvPr id="5" name="Footer Placeholder 4"/>
          <p:cNvSpPr>
            <a:spLocks noGrp="1"/>
          </p:cNvSpPr>
          <p:nvPr>
            <p:ph type="ftr" sz="quarter" idx="11"/>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D6EF2C9D-6A9C-40E9-83DB-C4C3226A9339}" type="slidenum">
              <a:rPr lang="en-GB" smtClean="0"/>
              <a:pPr/>
              <a:t>‹Nr.›</a:t>
            </a:fld>
            <a:endParaRPr lang="en-GB" dirty="0"/>
          </a:p>
        </p:txBody>
      </p:sp>
      <p:sp>
        <p:nvSpPr>
          <p:cNvPr id="12" name="Textfeld 11"/>
          <p:cNvSpPr txBox="1"/>
          <p:nvPr userDrawn="1"/>
        </p:nvSpPr>
        <p:spPr>
          <a:xfrm>
            <a:off x="9552384" y="514634"/>
            <a:ext cx="2208245" cy="276999"/>
          </a:xfrm>
          <a:prstGeom prst="rect">
            <a:avLst/>
          </a:prstGeom>
          <a:noFill/>
        </p:spPr>
        <p:txBody>
          <a:bodyPr wrap="square" rtlCol="0">
            <a:spAutoFit/>
          </a:bodyPr>
          <a:lstStyle/>
          <a:p>
            <a:pPr algn="r"/>
            <a:r>
              <a:rPr lang="de-DE" sz="1200" dirty="0" smtClean="0">
                <a:solidFill>
                  <a:srgbClr val="006FB4"/>
                </a:solidFill>
                <a:latin typeface="Arial" panose="020B0604020202020204" pitchFamily="34" charset="0"/>
                <a:cs typeface="Arial" panose="020B0604020202020204" pitchFamily="34" charset="0"/>
              </a:rPr>
              <a:t>www.iprhelpdesk.eu</a:t>
            </a:r>
            <a:endParaRPr lang="de-DE" sz="1200" dirty="0">
              <a:solidFill>
                <a:srgbClr val="006FB4"/>
              </a:solidFill>
              <a:latin typeface="Arial" panose="020B0604020202020204" pitchFamily="34" charset="0"/>
              <a:cs typeface="Arial" panose="020B0604020202020204" pitchFamily="34" charset="0"/>
            </a:endParaRP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640"/>
            <a:ext cx="2098576" cy="617302"/>
          </a:xfrm>
          <a:prstGeom prst="rect">
            <a:avLst/>
          </a:prstGeom>
        </p:spPr>
      </p:pic>
      <p:sp>
        <p:nvSpPr>
          <p:cNvPr id="17" name="Textplatzhalter 16"/>
          <p:cNvSpPr>
            <a:spLocks noGrp="1"/>
          </p:cNvSpPr>
          <p:nvPr>
            <p:ph type="body" sz="quarter" idx="13" hasCustomPrompt="1"/>
          </p:nvPr>
        </p:nvSpPr>
        <p:spPr>
          <a:xfrm>
            <a:off x="1847155" y="4581128"/>
            <a:ext cx="8497317" cy="792163"/>
          </a:xfrm>
          <a:prstGeom prst="rect">
            <a:avLst/>
          </a:prstGeom>
        </p:spPr>
        <p:txBody>
          <a:bodyPr/>
          <a:lstStyle>
            <a:lvl1pPr marL="0" indent="0" algn="ctr">
              <a:buNone/>
              <a:defRPr sz="3000" baseline="0">
                <a:solidFill>
                  <a:schemeClr val="bg1"/>
                </a:solidFill>
                <a:latin typeface="Arial" panose="020B0604020202020204" pitchFamily="34" charset="0"/>
                <a:cs typeface="Arial" panose="020B0604020202020204" pitchFamily="34" charset="0"/>
              </a:defRPr>
            </a:lvl1pPr>
          </a:lstStyle>
          <a:p>
            <a:pPr lvl="0"/>
            <a:r>
              <a:rPr lang="de-DE" dirty="0" smtClean="0"/>
              <a:t>Insert </a:t>
            </a:r>
            <a:r>
              <a:rPr lang="de-DE" dirty="0" err="1" smtClean="0"/>
              <a:t>name</a:t>
            </a:r>
            <a:r>
              <a:rPr lang="de-DE" dirty="0" smtClean="0"/>
              <a:t> </a:t>
            </a:r>
            <a:r>
              <a:rPr lang="de-DE" dirty="0" err="1" smtClean="0"/>
              <a:t>of</a:t>
            </a:r>
            <a:r>
              <a:rPr lang="de-DE" dirty="0" smtClean="0"/>
              <a:t> </a:t>
            </a:r>
            <a:r>
              <a:rPr lang="de-DE" dirty="0" err="1" smtClean="0"/>
              <a:t>speaker</a:t>
            </a:r>
            <a:r>
              <a:rPr lang="de-DE" dirty="0" smtClean="0"/>
              <a:t>(s), </a:t>
            </a:r>
            <a:r>
              <a:rPr lang="de-DE" dirty="0" err="1" smtClean="0"/>
              <a:t>date</a:t>
            </a:r>
            <a:endParaRPr lang="de-DE" dirty="0"/>
          </a:p>
        </p:txBody>
      </p:sp>
    </p:spTree>
    <p:extLst>
      <p:ext uri="{BB962C8B-B14F-4D97-AF65-F5344CB8AC3E}">
        <p14:creationId xmlns:p14="http://schemas.microsoft.com/office/powerpoint/2010/main" val="232708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07" t="-2292" r="5237" b="41760"/>
          <a:stretch/>
        </p:blipFill>
        <p:spPr>
          <a:xfrm>
            <a:off x="-25123" y="0"/>
            <a:ext cx="12241803" cy="6885384"/>
          </a:xfrm>
          <a:prstGeom prst="rect">
            <a:avLst/>
          </a:prstGeom>
        </p:spPr>
      </p:pic>
      <p:sp>
        <p:nvSpPr>
          <p:cNvPr id="7" name="Rectangle 3"/>
          <p:cNvSpPr/>
          <p:nvPr userDrawn="1"/>
        </p:nvSpPr>
        <p:spPr>
          <a:xfrm>
            <a:off x="-25123" y="0"/>
            <a:ext cx="12241803" cy="989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ctrTitle" hasCustomPrompt="1"/>
          </p:nvPr>
        </p:nvSpPr>
        <p:spPr>
          <a:xfrm>
            <a:off x="914400" y="1700808"/>
            <a:ext cx="10363200" cy="1617028"/>
          </a:xfrm>
          <a:prstGeom prst="rect">
            <a:avLst/>
          </a:prstGeom>
        </p:spPr>
        <p:txBody>
          <a:bodyPr/>
          <a:lstStyle>
            <a:lvl1pPr>
              <a:defRPr sz="3600" b="1" baseline="0">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GB" dirty="0" smtClean="0"/>
              <a:t>Insert Title of Presentation</a:t>
            </a:r>
            <a:br>
              <a:rPr lang="en-GB" dirty="0" smtClean="0"/>
            </a:br>
            <a:endParaRPr lang="en-GB" dirty="0"/>
          </a:p>
        </p:txBody>
      </p:sp>
      <p:sp>
        <p:nvSpPr>
          <p:cNvPr id="3" name="Subtitle 2"/>
          <p:cNvSpPr>
            <a:spLocks noGrp="1"/>
          </p:cNvSpPr>
          <p:nvPr>
            <p:ph type="subTitle" idx="1" hasCustomPrompt="1"/>
          </p:nvPr>
        </p:nvSpPr>
        <p:spPr>
          <a:xfrm>
            <a:off x="1828800" y="3356992"/>
            <a:ext cx="8534400" cy="576064"/>
          </a:xfrm>
          <a:prstGeom prst="rect">
            <a:avLst/>
          </a:prstGeom>
        </p:spPr>
        <p:txBody>
          <a:bodyPr/>
          <a:lstStyle>
            <a:lvl1pPr marL="0" indent="0" algn="ctr">
              <a:buNone/>
              <a:defRPr sz="3000" b="0" baseline="0">
                <a:solidFill>
                  <a:srgbClr val="FABB2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Insert title of event</a:t>
            </a:r>
          </a:p>
        </p:txBody>
      </p:sp>
      <p:sp>
        <p:nvSpPr>
          <p:cNvPr id="4" name="Date Placeholder 3"/>
          <p:cNvSpPr>
            <a:spLocks noGrp="1"/>
          </p:cNvSpPr>
          <p:nvPr>
            <p:ph type="dt" sz="half" idx="10"/>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5ACDF4E5-02B3-4D26-8D66-CCE2D81B13D2}" type="datetimeFigureOut">
              <a:rPr lang="en-GB" smtClean="0"/>
              <a:pPr/>
              <a:t>19/03/2019</a:t>
            </a:fld>
            <a:endParaRPr lang="en-GB" dirty="0"/>
          </a:p>
        </p:txBody>
      </p:sp>
      <p:sp>
        <p:nvSpPr>
          <p:cNvPr id="5" name="Footer Placeholder 4"/>
          <p:cNvSpPr>
            <a:spLocks noGrp="1"/>
          </p:cNvSpPr>
          <p:nvPr>
            <p:ph type="ftr" sz="quarter" idx="11"/>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D6EF2C9D-6A9C-40E9-83DB-C4C3226A9339}" type="slidenum">
              <a:rPr lang="en-GB" smtClean="0"/>
              <a:pPr/>
              <a:t>‹Nr.›</a:t>
            </a:fld>
            <a:endParaRPr lang="en-GB" dirty="0"/>
          </a:p>
        </p:txBody>
      </p:sp>
      <p:sp>
        <p:nvSpPr>
          <p:cNvPr id="14" name="Textfeld 13"/>
          <p:cNvSpPr txBox="1"/>
          <p:nvPr userDrawn="1"/>
        </p:nvSpPr>
        <p:spPr>
          <a:xfrm>
            <a:off x="9552384" y="514634"/>
            <a:ext cx="2208245" cy="276999"/>
          </a:xfrm>
          <a:prstGeom prst="rect">
            <a:avLst/>
          </a:prstGeom>
          <a:noFill/>
        </p:spPr>
        <p:txBody>
          <a:bodyPr wrap="square" rtlCol="0">
            <a:spAutoFit/>
          </a:bodyPr>
          <a:lstStyle/>
          <a:p>
            <a:pPr algn="r"/>
            <a:r>
              <a:rPr lang="de-DE" sz="1200" dirty="0" smtClean="0">
                <a:solidFill>
                  <a:srgbClr val="004494"/>
                </a:solidFill>
                <a:latin typeface="Arial" panose="020B0604020202020204" pitchFamily="34" charset="0"/>
                <a:cs typeface="Arial" panose="020B0604020202020204" pitchFamily="34" charset="0"/>
              </a:rPr>
              <a:t>www.iprhelpdesk.eu</a:t>
            </a:r>
            <a:endParaRPr lang="de-DE" sz="1200" dirty="0">
              <a:solidFill>
                <a:srgbClr val="004494"/>
              </a:solidFill>
              <a:latin typeface="Arial" panose="020B0604020202020204" pitchFamily="34" charset="0"/>
              <a:cs typeface="Arial" panose="020B0604020202020204" pitchFamily="34" charset="0"/>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188640"/>
            <a:ext cx="2098576" cy="617302"/>
          </a:xfrm>
          <a:prstGeom prst="rect">
            <a:avLst/>
          </a:prstGeom>
        </p:spPr>
      </p:pic>
      <p:sp>
        <p:nvSpPr>
          <p:cNvPr id="10" name="Textplatzhalter 9"/>
          <p:cNvSpPr>
            <a:spLocks noGrp="1"/>
          </p:cNvSpPr>
          <p:nvPr>
            <p:ph type="body" sz="quarter" idx="13" hasCustomPrompt="1"/>
          </p:nvPr>
        </p:nvSpPr>
        <p:spPr>
          <a:xfrm>
            <a:off x="1847528" y="4001571"/>
            <a:ext cx="8534400" cy="576263"/>
          </a:xfrm>
          <a:prstGeom prst="rect">
            <a:avLst/>
          </a:prstGeom>
        </p:spPr>
        <p:txBody>
          <a:bodyPr/>
          <a:lstStyle>
            <a:lvl1pPr marL="0" indent="0" algn="ctr">
              <a:buNone/>
              <a:defRPr sz="3000" baseline="0">
                <a:solidFill>
                  <a:srgbClr val="FFC000"/>
                </a:solidFill>
                <a:latin typeface="Arial" panose="020B0604020202020204" pitchFamily="34" charset="0"/>
                <a:cs typeface="Arial" panose="020B0604020202020204" pitchFamily="34" charset="0"/>
              </a:defRPr>
            </a:lvl1pPr>
          </a:lstStyle>
          <a:p>
            <a:pPr lvl="0"/>
            <a:r>
              <a:rPr lang="de-DE" dirty="0" smtClean="0"/>
              <a:t>Insert </a:t>
            </a:r>
            <a:r>
              <a:rPr lang="de-DE" dirty="0" err="1" smtClean="0"/>
              <a:t>name</a:t>
            </a:r>
            <a:r>
              <a:rPr lang="de-DE" dirty="0" smtClean="0"/>
              <a:t> </a:t>
            </a:r>
            <a:r>
              <a:rPr lang="de-DE" dirty="0" err="1" smtClean="0"/>
              <a:t>of</a:t>
            </a:r>
            <a:r>
              <a:rPr lang="de-DE" dirty="0" smtClean="0"/>
              <a:t> </a:t>
            </a:r>
            <a:r>
              <a:rPr lang="de-DE" dirty="0" err="1" smtClean="0"/>
              <a:t>speaker</a:t>
            </a:r>
            <a:r>
              <a:rPr lang="de-DE" dirty="0" smtClean="0"/>
              <a:t>(s), </a:t>
            </a:r>
            <a:r>
              <a:rPr lang="de-DE" dirty="0" err="1" smtClean="0"/>
              <a:t>date</a:t>
            </a:r>
            <a:endParaRPr lang="de-DE" dirty="0"/>
          </a:p>
        </p:txBody>
      </p:sp>
    </p:spTree>
    <p:extLst>
      <p:ext uri="{BB962C8B-B14F-4D97-AF65-F5344CB8AC3E}">
        <p14:creationId xmlns:p14="http://schemas.microsoft.com/office/powerpoint/2010/main" val="2272923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07" t="-2292" r="5237" b="41760"/>
          <a:stretch/>
        </p:blipFill>
        <p:spPr>
          <a:xfrm>
            <a:off x="-25123" y="0"/>
            <a:ext cx="12241803" cy="6885384"/>
          </a:xfrm>
          <a:prstGeom prst="rect">
            <a:avLst/>
          </a:prstGeom>
        </p:spPr>
      </p:pic>
      <p:sp>
        <p:nvSpPr>
          <p:cNvPr id="7" name="Rectangle 3"/>
          <p:cNvSpPr/>
          <p:nvPr userDrawn="1"/>
        </p:nvSpPr>
        <p:spPr>
          <a:xfrm>
            <a:off x="-25123" y="0"/>
            <a:ext cx="12241803" cy="989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4" name="Date Placeholder 3"/>
          <p:cNvSpPr>
            <a:spLocks noGrp="1"/>
          </p:cNvSpPr>
          <p:nvPr>
            <p:ph type="dt" sz="half" idx="10"/>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5ACDF4E5-02B3-4D26-8D66-CCE2D81B13D2}" type="datetimeFigureOut">
              <a:rPr lang="en-GB" smtClean="0"/>
              <a:pPr/>
              <a:t>19/03/2019</a:t>
            </a:fld>
            <a:endParaRPr lang="en-GB" dirty="0"/>
          </a:p>
        </p:txBody>
      </p:sp>
      <p:sp>
        <p:nvSpPr>
          <p:cNvPr id="5" name="Footer Placeholder 4"/>
          <p:cNvSpPr>
            <a:spLocks noGrp="1"/>
          </p:cNvSpPr>
          <p:nvPr>
            <p:ph type="ftr" sz="quarter" idx="11"/>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D6EF2C9D-6A9C-40E9-83DB-C4C3226A9339}" type="slidenum">
              <a:rPr lang="en-GB" smtClean="0"/>
              <a:pPr/>
              <a:t>‹Nr.›</a:t>
            </a:fld>
            <a:endParaRPr lang="en-GB" dirty="0"/>
          </a:p>
        </p:txBody>
      </p:sp>
      <p:sp>
        <p:nvSpPr>
          <p:cNvPr id="14" name="Textfeld 13"/>
          <p:cNvSpPr txBox="1"/>
          <p:nvPr userDrawn="1"/>
        </p:nvSpPr>
        <p:spPr>
          <a:xfrm>
            <a:off x="9552384" y="514634"/>
            <a:ext cx="2208245" cy="276999"/>
          </a:xfrm>
          <a:prstGeom prst="rect">
            <a:avLst/>
          </a:prstGeom>
          <a:noFill/>
        </p:spPr>
        <p:txBody>
          <a:bodyPr wrap="square" rtlCol="0">
            <a:spAutoFit/>
          </a:bodyPr>
          <a:lstStyle/>
          <a:p>
            <a:pPr algn="r"/>
            <a:r>
              <a:rPr lang="de-DE" sz="1200" dirty="0" smtClean="0">
                <a:solidFill>
                  <a:srgbClr val="004494"/>
                </a:solidFill>
                <a:latin typeface="Arial" panose="020B0604020202020204" pitchFamily="34" charset="0"/>
                <a:cs typeface="Arial" panose="020B0604020202020204" pitchFamily="34" charset="0"/>
              </a:rPr>
              <a:t>www.iprhelpdesk.eu</a:t>
            </a:r>
            <a:endParaRPr lang="de-DE" sz="1200" dirty="0">
              <a:solidFill>
                <a:srgbClr val="004494"/>
              </a:solidFill>
              <a:latin typeface="Arial" panose="020B0604020202020204" pitchFamily="34" charset="0"/>
              <a:cs typeface="Arial" panose="020B0604020202020204" pitchFamily="34" charset="0"/>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188640"/>
            <a:ext cx="2098576" cy="617302"/>
          </a:xfrm>
          <a:prstGeom prst="rect">
            <a:avLst/>
          </a:prstGeom>
        </p:spPr>
      </p:pic>
      <p:sp>
        <p:nvSpPr>
          <p:cNvPr id="8" name="Rechteck 7"/>
          <p:cNvSpPr/>
          <p:nvPr userDrawn="1"/>
        </p:nvSpPr>
        <p:spPr>
          <a:xfrm>
            <a:off x="-17604" y="4293096"/>
            <a:ext cx="5969588" cy="1872208"/>
          </a:xfrm>
          <a:prstGeom prst="rect">
            <a:avLst/>
          </a:prstGeom>
          <a:solidFill>
            <a:srgbClr val="00B0F0">
              <a:alpha val="86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11"/>
          <p:cNvSpPr>
            <a:spLocks noGrp="1"/>
          </p:cNvSpPr>
          <p:nvPr>
            <p:ph type="body" sz="quarter" idx="13" hasCustomPrompt="1"/>
          </p:nvPr>
        </p:nvSpPr>
        <p:spPr>
          <a:xfrm>
            <a:off x="192088" y="5373688"/>
            <a:ext cx="4391025" cy="358775"/>
          </a:xfrm>
          <a:prstGeom prst="rect">
            <a:avLst/>
          </a:prstGeom>
          <a:noFill/>
        </p:spPr>
        <p:txBody>
          <a:bodyPr/>
          <a:lstStyle>
            <a:lvl1pPr marL="0" indent="0">
              <a:buNone/>
              <a:defRPr sz="1800" i="0">
                <a:solidFill>
                  <a:schemeClr val="bg1"/>
                </a:solidFill>
                <a:latin typeface="Arial" panose="020B0604020202020204" pitchFamily="34" charset="0"/>
                <a:cs typeface="Arial" panose="020B0604020202020204" pitchFamily="34" charset="0"/>
              </a:defRPr>
            </a:lvl1pPr>
          </a:lstStyle>
          <a:p>
            <a:pPr lvl="0"/>
            <a:r>
              <a:rPr lang="de-DE" dirty="0" smtClean="0"/>
              <a:t>Insert </a:t>
            </a:r>
            <a:r>
              <a:rPr lang="de-DE" dirty="0" err="1" smtClean="0"/>
              <a:t>name</a:t>
            </a:r>
            <a:r>
              <a:rPr lang="de-DE" dirty="0" smtClean="0"/>
              <a:t> </a:t>
            </a:r>
            <a:r>
              <a:rPr lang="de-DE" dirty="0" err="1" smtClean="0"/>
              <a:t>of</a:t>
            </a:r>
            <a:r>
              <a:rPr lang="de-DE" dirty="0" smtClean="0"/>
              <a:t> </a:t>
            </a:r>
            <a:r>
              <a:rPr lang="de-DE" dirty="0" err="1" smtClean="0"/>
              <a:t>speaker</a:t>
            </a:r>
            <a:r>
              <a:rPr lang="de-DE" dirty="0" smtClean="0"/>
              <a:t>(s), </a:t>
            </a:r>
            <a:r>
              <a:rPr lang="de-DE" dirty="0" err="1" smtClean="0"/>
              <a:t>date</a:t>
            </a:r>
            <a:endParaRPr lang="de-DE" dirty="0"/>
          </a:p>
        </p:txBody>
      </p:sp>
      <p:sp>
        <p:nvSpPr>
          <p:cNvPr id="17" name="Textplatzhalter 11"/>
          <p:cNvSpPr>
            <a:spLocks noGrp="1"/>
          </p:cNvSpPr>
          <p:nvPr>
            <p:ph type="body" sz="quarter" idx="14" hasCustomPrompt="1"/>
          </p:nvPr>
        </p:nvSpPr>
        <p:spPr>
          <a:xfrm>
            <a:off x="191122" y="4509120"/>
            <a:ext cx="5184576" cy="358775"/>
          </a:xfrm>
          <a:prstGeom prst="rect">
            <a:avLst/>
          </a:prstGeom>
          <a:noFill/>
        </p:spPr>
        <p:txBody>
          <a:bodyPr/>
          <a:lstStyle>
            <a:lvl1pPr marL="0" indent="0">
              <a:buNone/>
              <a:defRPr sz="2200" baseline="0">
                <a:solidFill>
                  <a:schemeClr val="bg1"/>
                </a:solidFill>
                <a:latin typeface="Arial" panose="020B0604020202020204" pitchFamily="34" charset="0"/>
                <a:cs typeface="Arial" panose="020B0604020202020204" pitchFamily="34" charset="0"/>
              </a:defRPr>
            </a:lvl1pPr>
          </a:lstStyle>
          <a:p>
            <a:pPr lvl="0"/>
            <a:r>
              <a:rPr lang="de-DE" dirty="0" smtClean="0"/>
              <a:t>Insert title </a:t>
            </a:r>
            <a:r>
              <a:rPr lang="de-DE" dirty="0" err="1" smtClean="0"/>
              <a:t>of</a:t>
            </a:r>
            <a:r>
              <a:rPr lang="de-DE" dirty="0" smtClean="0"/>
              <a:t> </a:t>
            </a:r>
            <a:r>
              <a:rPr lang="de-DE" dirty="0" err="1" smtClean="0"/>
              <a:t>event</a:t>
            </a:r>
            <a:r>
              <a:rPr lang="de-DE" dirty="0" smtClean="0"/>
              <a:t> </a:t>
            </a:r>
            <a:endParaRPr lang="de-DE" dirty="0"/>
          </a:p>
        </p:txBody>
      </p:sp>
      <p:sp>
        <p:nvSpPr>
          <p:cNvPr id="13" name="Textfeld 12"/>
          <p:cNvSpPr txBox="1"/>
          <p:nvPr userDrawn="1"/>
        </p:nvSpPr>
        <p:spPr>
          <a:xfrm>
            <a:off x="1847528" y="1772815"/>
            <a:ext cx="8352928" cy="141577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b="1" dirty="0" smtClean="0">
                <a:solidFill>
                  <a:srgbClr val="006FB4"/>
                </a:solidFill>
                <a:latin typeface="Arial" panose="020B0604020202020204" pitchFamily="34" charset="0"/>
                <a:cs typeface="Arial" panose="020B0604020202020204" pitchFamily="34" charset="0"/>
              </a:rPr>
              <a:t>European IP Helpdesk</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3200" dirty="0" smtClean="0">
              <a:solidFill>
                <a:srgbClr val="FABB21"/>
              </a:solidFill>
              <a:latin typeface="Arial" panose="020B0604020202020204" pitchFamily="34" charset="0"/>
              <a:cs typeface="Arial" panose="020B0604020202020204" pitchFamily="34" charset="0"/>
            </a:endParaRPr>
          </a:p>
          <a:p>
            <a:endParaRPr lang="de-DE" dirty="0"/>
          </a:p>
        </p:txBody>
      </p:sp>
      <p:sp>
        <p:nvSpPr>
          <p:cNvPr id="2" name="Textfeld 1"/>
          <p:cNvSpPr txBox="1"/>
          <p:nvPr userDrawn="1"/>
        </p:nvSpPr>
        <p:spPr>
          <a:xfrm>
            <a:off x="4367808" y="2670011"/>
            <a:ext cx="7344816"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000" dirty="0" smtClean="0">
                <a:solidFill>
                  <a:srgbClr val="FABB21"/>
                </a:solidFill>
                <a:latin typeface="Arial" panose="020B0604020202020204" pitchFamily="34" charset="0"/>
                <a:cs typeface="Arial" panose="020B0604020202020204" pitchFamily="34" charset="0"/>
              </a:rPr>
              <a:t>Stay ahead of the innovation game.</a:t>
            </a:r>
          </a:p>
          <a:p>
            <a:endParaRPr lang="en-GB" dirty="0"/>
          </a:p>
        </p:txBody>
      </p:sp>
    </p:spTree>
    <p:extLst>
      <p:ext uri="{BB962C8B-B14F-4D97-AF65-F5344CB8AC3E}">
        <p14:creationId xmlns:p14="http://schemas.microsoft.com/office/powerpoint/2010/main" val="2581754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19/03/2019</a:t>
            </a:fld>
            <a:endParaRPr lang="en-GB"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‹Nr.›</a:t>
            </a:fld>
            <a:endParaRPr lang="en-GB"/>
          </a:p>
        </p:txBody>
      </p:sp>
      <p:sp>
        <p:nvSpPr>
          <p:cNvPr id="7" name="Title 1"/>
          <p:cNvSpPr>
            <a:spLocks noGrp="1"/>
          </p:cNvSpPr>
          <p:nvPr>
            <p:ph type="title"/>
          </p:nvPr>
        </p:nvSpPr>
        <p:spPr>
          <a:xfrm>
            <a:off x="624417" y="1556276"/>
            <a:ext cx="10972800" cy="936625"/>
          </a:xfrm>
          <a:prstGeom prst="rect">
            <a:avLst/>
          </a:prstGeom>
        </p:spPr>
        <p:txBody>
          <a:bodyPr/>
          <a:lstStyle>
            <a:lvl1pPr algn="l">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8" name="Content Placeholder 2"/>
          <p:cNvSpPr>
            <a:spLocks noGrp="1"/>
          </p:cNvSpPr>
          <p:nvPr>
            <p:ph idx="1"/>
          </p:nvPr>
        </p:nvSpPr>
        <p:spPr>
          <a:xfrm>
            <a:off x="609600" y="2636912"/>
            <a:ext cx="10972800" cy="3633788"/>
          </a:xfrm>
          <a:prstGeom prst="rect">
            <a:avLst/>
          </a:prstGeom>
        </p:spPr>
        <p:txBody>
          <a:bodyPr/>
          <a:lstStyle>
            <a:lvl1pPr marL="342900" indent="-342900">
              <a:buClr>
                <a:srgbClr val="0F5494"/>
              </a:buClr>
              <a:buFont typeface="Arial" pitchFamily="34" charset="0"/>
              <a:buChar char="•"/>
              <a:defRPr sz="2200" i="0">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742950" indent="-285750">
              <a:buClr>
                <a:srgbClr val="FFD624"/>
              </a:buClr>
              <a:buFont typeface="Wingdings" pitchFamily="2" charset="2"/>
              <a:buChar char="§"/>
              <a:defRPr sz="2000" b="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31342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Bildplatzhalter 2"/>
          <p:cNvSpPr>
            <a:spLocks noGrp="1"/>
          </p:cNvSpPr>
          <p:nvPr>
            <p:ph type="pic" sz="quarter" idx="13" hasCustomPrompt="1"/>
          </p:nvPr>
        </p:nvSpPr>
        <p:spPr>
          <a:xfrm>
            <a:off x="6523200" y="980728"/>
            <a:ext cx="5668800" cy="5868000"/>
          </a:xfrm>
          <a:prstGeom prst="rect">
            <a:avLst/>
          </a:prstGeom>
        </p:spPr>
        <p:txBody>
          <a:bodyPr/>
          <a:lstStyle>
            <a:lvl1pPr marL="0" indent="0">
              <a:buNone/>
              <a:defRPr>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de-DE" dirty="0" smtClean="0"/>
              <a:t>Picture</a:t>
            </a:r>
            <a:endParaRPr lang="de-DE"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19/03/2019</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‹Nr.›</a:t>
            </a:fld>
            <a:endParaRPr lang="en-GB" dirty="0"/>
          </a:p>
        </p:txBody>
      </p:sp>
      <p:sp>
        <p:nvSpPr>
          <p:cNvPr id="7" name="Title 1"/>
          <p:cNvSpPr>
            <a:spLocks noGrp="1"/>
          </p:cNvSpPr>
          <p:nvPr>
            <p:ph type="title"/>
          </p:nvPr>
        </p:nvSpPr>
        <p:spPr>
          <a:xfrm>
            <a:off x="624418" y="1556276"/>
            <a:ext cx="5543591" cy="1114023"/>
          </a:xfrm>
          <a:prstGeom prst="rect">
            <a:avLst/>
          </a:prstGeom>
        </p:spPr>
        <p:txBody>
          <a:bodyPr/>
          <a:lstStyle>
            <a:lvl1pPr algn="l">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8" name="Content Placeholder 2"/>
          <p:cNvSpPr>
            <a:spLocks noGrp="1"/>
          </p:cNvSpPr>
          <p:nvPr>
            <p:ph idx="1"/>
          </p:nvPr>
        </p:nvSpPr>
        <p:spPr>
          <a:xfrm>
            <a:off x="609600" y="2780928"/>
            <a:ext cx="5558408" cy="3489772"/>
          </a:xfrm>
          <a:prstGeom prst="rect">
            <a:avLst/>
          </a:prstGeom>
        </p:spPr>
        <p:txBody>
          <a:bodyPr/>
          <a:lstStyle>
            <a:lvl1pPr marL="342900" indent="-342900">
              <a:buClr>
                <a:srgbClr val="0F5494"/>
              </a:buClr>
              <a:buFont typeface="Arial" pitchFamily="34" charset="0"/>
              <a:buChar char="•"/>
              <a:defRPr sz="2200" i="0">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742950" indent="-285750">
              <a:buClr>
                <a:srgbClr val="FFD624"/>
              </a:buClr>
              <a:buFont typeface="Wingdings" pitchFamily="2" charset="2"/>
              <a:buChar char="§"/>
              <a:defRPr sz="2000" b="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52393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12776"/>
            <a:ext cx="10972800" cy="1143000"/>
          </a:xfrm>
          <a:prstGeom prst="rect">
            <a:avLst/>
          </a:prstGeom>
        </p:spPr>
        <p:txBody>
          <a:bodyPr/>
          <a:lstStyle>
            <a:lvl1pPr>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312024" y="2780928"/>
            <a:ext cx="5384800" cy="3489251"/>
          </a:xfrm>
          <a:prstGeom prst="rect">
            <a:avLst/>
          </a:prstGeom>
        </p:spPr>
        <p:txBody>
          <a:bodyPr/>
          <a:lstStyle>
            <a:lvl1pPr>
              <a:defRPr sz="2000">
                <a:solidFill>
                  <a:srgbClr val="006FB4"/>
                </a:solidFill>
                <a:latin typeface="Arial" panose="020B0604020202020204" pitchFamily="34" charset="0"/>
                <a:ea typeface="Verdana" panose="020B0604030504040204" pitchFamily="34" charset="0"/>
                <a:cs typeface="Arial" panose="020B0604020202020204" pitchFamily="34" charset="0"/>
              </a:defRPr>
            </a:lvl1pPr>
            <a:lvl2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600">
                <a:solidFill>
                  <a:srgbClr val="006FB4"/>
                </a:solidFill>
                <a:latin typeface="Arial" panose="020B0604020202020204" pitchFamily="34" charset="0"/>
                <a:ea typeface="Verdana" panose="020B0604030504040204" pitchFamily="34" charset="0"/>
                <a:cs typeface="Arial" panose="020B0604020202020204" pitchFamily="34" charset="0"/>
              </a:defRPr>
            </a:lvl3pPr>
            <a:lvl4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4pPr>
            <a:lvl5pPr>
              <a:defRPr sz="1200">
                <a:solidFill>
                  <a:srgbClr val="006FB4"/>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19/03/2019</a:t>
            </a:fld>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‹Nr.›</a:t>
            </a:fld>
            <a:endParaRPr lang="en-GB"/>
          </a:p>
        </p:txBody>
      </p:sp>
      <p:sp>
        <p:nvSpPr>
          <p:cNvPr id="8" name="Content Placeholder 2"/>
          <p:cNvSpPr>
            <a:spLocks noGrp="1"/>
          </p:cNvSpPr>
          <p:nvPr>
            <p:ph sz="half" idx="13"/>
          </p:nvPr>
        </p:nvSpPr>
        <p:spPr>
          <a:xfrm>
            <a:off x="762000" y="2789317"/>
            <a:ext cx="5384800" cy="3489251"/>
          </a:xfrm>
          <a:prstGeom prst="rect">
            <a:avLst/>
          </a:prstGeom>
        </p:spPr>
        <p:txBody>
          <a:bodyPr/>
          <a:lstStyle>
            <a:lvl1pPr>
              <a:defRPr sz="2000">
                <a:solidFill>
                  <a:srgbClr val="006FB4"/>
                </a:solidFill>
                <a:latin typeface="Arial" panose="020B0604020202020204" pitchFamily="34" charset="0"/>
                <a:ea typeface="Verdana" panose="020B0604030504040204" pitchFamily="34" charset="0"/>
                <a:cs typeface="Arial" panose="020B0604020202020204" pitchFamily="34" charset="0"/>
              </a:defRPr>
            </a:lvl1pPr>
            <a:lvl2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600">
                <a:solidFill>
                  <a:srgbClr val="006FB4"/>
                </a:solidFill>
                <a:latin typeface="Arial" panose="020B0604020202020204" pitchFamily="34" charset="0"/>
                <a:ea typeface="Verdana" panose="020B0604030504040204" pitchFamily="34" charset="0"/>
                <a:cs typeface="Arial" panose="020B0604020202020204" pitchFamily="34" charset="0"/>
              </a:defRPr>
            </a:lvl3pPr>
            <a:lvl4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4pPr>
            <a:lvl5pPr>
              <a:defRPr sz="1200">
                <a:solidFill>
                  <a:srgbClr val="006FB4"/>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954252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21904"/>
            <a:ext cx="10972800" cy="1143000"/>
          </a:xfrm>
          <a:prstGeom prst="rect">
            <a:avLst/>
          </a:prstGeom>
        </p:spPr>
        <p:txBody>
          <a:bodyPr/>
          <a:lstStyle>
            <a:lvl1pPr>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09600" y="2708920"/>
            <a:ext cx="5386917" cy="576064"/>
          </a:xfrm>
          <a:prstGeom prst="rect">
            <a:avLst/>
          </a:prstGeom>
        </p:spPr>
        <p:txBody>
          <a:bodyPr anchor="b"/>
          <a:lstStyle>
            <a:lvl1pPr marL="0" indent="0">
              <a:buNone/>
              <a:defRPr sz="1800" b="1">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3429005"/>
            <a:ext cx="5386917" cy="2697163"/>
          </a:xfrm>
          <a:prstGeom prst="rect">
            <a:avLst/>
          </a:prstGeom>
        </p:spPr>
        <p:txBody>
          <a:bodyPr/>
          <a:lstStyle>
            <a:lvl1pPr>
              <a:defRPr sz="2000">
                <a:solidFill>
                  <a:srgbClr val="006FB4"/>
                </a:solidFill>
                <a:latin typeface="Arial" panose="020B0604020202020204" pitchFamily="34" charset="0"/>
                <a:ea typeface="Verdana" panose="020B0604030504040204" pitchFamily="34" charset="0"/>
                <a:cs typeface="Arial" panose="020B0604020202020204" pitchFamily="34" charset="0"/>
              </a:defRPr>
            </a:lvl1pPr>
            <a:lvl2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600">
                <a:solidFill>
                  <a:srgbClr val="006FB4"/>
                </a:solidFill>
                <a:latin typeface="Arial" panose="020B0604020202020204" pitchFamily="34" charset="0"/>
                <a:ea typeface="Verdana" panose="020B0604030504040204" pitchFamily="34" charset="0"/>
                <a:cs typeface="Arial" panose="020B0604020202020204" pitchFamily="34" charset="0"/>
              </a:defRPr>
            </a:lvl3pPr>
            <a:lvl4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4pPr>
            <a:lvl5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3370" y="2708920"/>
            <a:ext cx="5389033" cy="576064"/>
          </a:xfrm>
          <a:prstGeom prst="rect">
            <a:avLst/>
          </a:prstGeom>
        </p:spPr>
        <p:txBody>
          <a:bodyPr anchor="b"/>
          <a:lstStyle>
            <a:lvl1pPr marL="0" indent="0">
              <a:buNone/>
              <a:defRPr sz="1800" b="1">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70" y="3429005"/>
            <a:ext cx="5389033" cy="2697163"/>
          </a:xfrm>
          <a:prstGeom prst="rect">
            <a:avLst/>
          </a:prstGeom>
        </p:spPr>
        <p:txBody>
          <a:bodyPr/>
          <a:lstStyle>
            <a:lvl1pPr>
              <a:defRPr sz="2000">
                <a:solidFill>
                  <a:srgbClr val="006FB4"/>
                </a:solidFill>
                <a:latin typeface="Arial" panose="020B0604020202020204" pitchFamily="34" charset="0"/>
                <a:ea typeface="Verdana" panose="020B0604030504040204" pitchFamily="34" charset="0"/>
                <a:cs typeface="Arial" panose="020B0604020202020204" pitchFamily="34" charset="0"/>
              </a:defRPr>
            </a:lvl1pPr>
            <a:lvl2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600">
                <a:solidFill>
                  <a:srgbClr val="006FB4"/>
                </a:solidFill>
                <a:latin typeface="Arial" panose="020B0604020202020204" pitchFamily="34" charset="0"/>
                <a:ea typeface="Verdana" panose="020B0604030504040204" pitchFamily="34" charset="0"/>
                <a:cs typeface="Arial" panose="020B0604020202020204" pitchFamily="34" charset="0"/>
              </a:defRPr>
            </a:lvl3pPr>
            <a:lvl4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4pPr>
            <a:lvl5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19/03/2019</a:t>
            </a:fld>
            <a:endParaRPr lang="en-GB"/>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‹Nr.›</a:t>
            </a:fld>
            <a:endParaRPr lang="en-GB"/>
          </a:p>
        </p:txBody>
      </p:sp>
    </p:spTree>
    <p:extLst>
      <p:ext uri="{BB962C8B-B14F-4D97-AF65-F5344CB8AC3E}">
        <p14:creationId xmlns:p14="http://schemas.microsoft.com/office/powerpoint/2010/main" val="25292594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19/03/2019</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‹Nr.›</a:t>
            </a:fld>
            <a:endParaRPr lang="en-GB"/>
          </a:p>
        </p:txBody>
      </p:sp>
      <p:sp>
        <p:nvSpPr>
          <p:cNvPr id="7" name="Title 1"/>
          <p:cNvSpPr>
            <a:spLocks noGrp="1"/>
          </p:cNvSpPr>
          <p:nvPr>
            <p:ph type="title"/>
          </p:nvPr>
        </p:nvSpPr>
        <p:spPr>
          <a:xfrm>
            <a:off x="624417" y="1556274"/>
            <a:ext cx="10972800" cy="936625"/>
          </a:xfrm>
          <a:prstGeom prst="rect">
            <a:avLst/>
          </a:prstGeom>
        </p:spPr>
        <p:txBody>
          <a:bodyPr/>
          <a:lstStyle>
            <a:lvl1pPr algn="l">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8" name="Content Placeholder 2"/>
          <p:cNvSpPr>
            <a:spLocks noGrp="1"/>
          </p:cNvSpPr>
          <p:nvPr>
            <p:ph idx="1"/>
          </p:nvPr>
        </p:nvSpPr>
        <p:spPr>
          <a:xfrm>
            <a:off x="609600" y="2636912"/>
            <a:ext cx="10972800" cy="3633788"/>
          </a:xfrm>
          <a:prstGeom prst="rect">
            <a:avLst/>
          </a:prstGeom>
        </p:spPr>
        <p:txBody>
          <a:bodyPr/>
          <a:lstStyle>
            <a:lvl1pPr marL="342900" indent="-342900">
              <a:buClr>
                <a:srgbClr val="0F5494"/>
              </a:buClr>
              <a:buFont typeface="Arial" pitchFamily="34" charset="0"/>
              <a:buChar char="•"/>
              <a:defRPr sz="2200" i="0">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742950" indent="-285750">
              <a:buClr>
                <a:srgbClr val="FFD624"/>
              </a:buClr>
              <a:buFont typeface="Wingdings" pitchFamily="2" charset="2"/>
              <a:buChar char="§"/>
              <a:defRPr sz="2000" b="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1443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81331"/>
            <a:ext cx="1357941" cy="288031"/>
          </a:xfrm>
          <a:prstGeom prst="rect">
            <a:avLst/>
          </a:prstGeom>
        </p:spPr>
        <p:txBody>
          <a:bodyPr vert="horz" lIns="91440" tIns="45720" rIns="91440" bIns="45720" rtlCol="0" anchor="ctr"/>
          <a:lstStyle>
            <a:lvl1pPr algn="l">
              <a:defRPr sz="105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stStyle>
          <a:p>
            <a:fld id="{5ACDF4E5-02B3-4D26-8D66-CCE2D81B13D2}" type="datetimeFigureOut">
              <a:rPr lang="en-GB" smtClean="0"/>
              <a:pPr/>
              <a:t>19/03/2019</a:t>
            </a:fld>
            <a:endParaRPr lang="en-GB" dirty="0"/>
          </a:p>
        </p:txBody>
      </p:sp>
      <p:sp>
        <p:nvSpPr>
          <p:cNvPr id="5" name="Footer Placeholder 4"/>
          <p:cNvSpPr>
            <a:spLocks noGrp="1"/>
          </p:cNvSpPr>
          <p:nvPr>
            <p:ph type="ftr" sz="quarter" idx="3"/>
          </p:nvPr>
        </p:nvSpPr>
        <p:spPr>
          <a:xfrm>
            <a:off x="2159564" y="6381331"/>
            <a:ext cx="7968885" cy="288031"/>
          </a:xfrm>
          <a:prstGeom prst="rect">
            <a:avLst/>
          </a:prstGeom>
        </p:spPr>
        <p:txBody>
          <a:bodyPr vert="horz" lIns="91440" tIns="45720" rIns="91440" bIns="45720" rtlCol="0" anchor="ctr"/>
          <a:lstStyle>
            <a:lvl1pPr algn="ctr">
              <a:defRPr sz="105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10320469" y="6381331"/>
            <a:ext cx="1261931" cy="288031"/>
          </a:xfrm>
          <a:prstGeom prst="rect">
            <a:avLst/>
          </a:prstGeom>
        </p:spPr>
        <p:txBody>
          <a:bodyPr vert="horz" lIns="91440" tIns="45720" rIns="91440" bIns="45720" rtlCol="0" anchor="ctr"/>
          <a:lstStyle>
            <a:lvl1pPr algn="r">
              <a:defRPr sz="105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stStyle>
          <a:p>
            <a:fld id="{D6EF2C9D-6A9C-40E9-83DB-C4C3226A9339}" type="slidenum">
              <a:rPr lang="en-GB" smtClean="0"/>
              <a:pPr/>
              <a:t>‹Nr.›</a:t>
            </a:fld>
            <a:endParaRPr lang="en-GB" dirty="0"/>
          </a:p>
        </p:txBody>
      </p:sp>
      <p:sp>
        <p:nvSpPr>
          <p:cNvPr id="7" name="Rectangle 3"/>
          <p:cNvSpPr/>
          <p:nvPr userDrawn="1"/>
        </p:nvSpPr>
        <p:spPr>
          <a:xfrm>
            <a:off x="0" y="2"/>
            <a:ext cx="12192000" cy="989013"/>
          </a:xfrm>
          <a:prstGeom prst="rect">
            <a:avLst/>
          </a:prstGeom>
          <a:solidFill>
            <a:srgbClr val="006F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8" name="Textfeld 7"/>
          <p:cNvSpPr txBox="1"/>
          <p:nvPr userDrawn="1"/>
        </p:nvSpPr>
        <p:spPr>
          <a:xfrm>
            <a:off x="9552384" y="528944"/>
            <a:ext cx="2208245" cy="276999"/>
          </a:xfrm>
          <a:prstGeom prst="rect">
            <a:avLst/>
          </a:prstGeom>
          <a:noFill/>
        </p:spPr>
        <p:txBody>
          <a:bodyPr wrap="square" rtlCol="0">
            <a:spAutoFit/>
          </a:bodyPr>
          <a:lstStyle/>
          <a:p>
            <a:pPr algn="r"/>
            <a:r>
              <a:rPr lang="de-DE" sz="1200" dirty="0" smtClean="0">
                <a:solidFill>
                  <a:schemeClr val="bg1"/>
                </a:solidFill>
                <a:latin typeface="Arial" panose="020B0604020202020204" pitchFamily="34" charset="0"/>
                <a:cs typeface="Arial" panose="020B0604020202020204" pitchFamily="34" charset="0"/>
              </a:rPr>
              <a:t>www.iprhelpdesk.eu</a:t>
            </a:r>
            <a:endParaRPr lang="de-DE" sz="1200" dirty="0">
              <a:solidFill>
                <a:schemeClr val="bg1"/>
              </a:solidFill>
              <a:latin typeface="Arial" panose="020B0604020202020204" pitchFamily="34" charset="0"/>
              <a:cs typeface="Arial" panose="020B0604020202020204" pitchFamily="34" charset="0"/>
            </a:endParaRPr>
          </a:p>
        </p:txBody>
      </p:sp>
      <p:pic>
        <p:nvPicPr>
          <p:cNvPr id="9" name="Grafik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9600" y="188640"/>
            <a:ext cx="2098576" cy="617303"/>
          </a:xfrm>
          <a:prstGeom prst="rect">
            <a:avLst/>
          </a:prstGeom>
        </p:spPr>
      </p:pic>
    </p:spTree>
    <p:extLst>
      <p:ext uri="{BB962C8B-B14F-4D97-AF65-F5344CB8AC3E}">
        <p14:creationId xmlns:p14="http://schemas.microsoft.com/office/powerpoint/2010/main" val="30629150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62" r:id="rId4"/>
    <p:sldLayoutId id="2147483663" r:id="rId5"/>
    <p:sldLayoutId id="2147483665" r:id="rId6"/>
    <p:sldLayoutId id="2147483666" r:id="rId7"/>
    <p:sldLayoutId id="2147483650"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endParaRPr lang="en-GB"/>
          </a:p>
        </p:txBody>
      </p:sp>
      <p:sp>
        <p:nvSpPr>
          <p:cNvPr id="3" name="Textplatzhalter 2"/>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14511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833" t="2331" r="33613" b="2665"/>
          <a:stretch/>
        </p:blipFill>
        <p:spPr>
          <a:xfrm>
            <a:off x="6528048" y="980728"/>
            <a:ext cx="5668800" cy="5877272"/>
          </a:xfrm>
        </p:spPr>
      </p:pic>
      <p:sp>
        <p:nvSpPr>
          <p:cNvPr id="3" name="Titel 2"/>
          <p:cNvSpPr>
            <a:spLocks noGrp="1"/>
          </p:cNvSpPr>
          <p:nvPr>
            <p:ph type="title"/>
          </p:nvPr>
        </p:nvSpPr>
        <p:spPr/>
        <p:txBody>
          <a:bodyPr/>
          <a:lstStyle/>
          <a:p>
            <a:r>
              <a:rPr lang="en-GB" dirty="0"/>
              <a:t>Stakeholder Cooperation</a:t>
            </a:r>
            <a:endParaRPr lang="de-DE" dirty="0"/>
          </a:p>
        </p:txBody>
      </p:sp>
      <p:sp>
        <p:nvSpPr>
          <p:cNvPr id="4" name="Inhaltsplatzhalter 3"/>
          <p:cNvSpPr>
            <a:spLocks noGrp="1"/>
          </p:cNvSpPr>
          <p:nvPr>
            <p:ph idx="1"/>
          </p:nvPr>
        </p:nvSpPr>
        <p:spPr/>
        <p:txBody>
          <a:bodyPr/>
          <a:lstStyle/>
          <a:p>
            <a:r>
              <a:rPr lang="en-GB" sz="2200" dirty="0"/>
              <a:t>Fostering synergies with organisations involved in IP and innovation throughout Europe</a:t>
            </a:r>
          </a:p>
          <a:p>
            <a:r>
              <a:rPr lang="en-GB" sz="2200" dirty="0"/>
              <a:t>Liaising with European business and research stakeholders/ initiatives/associations</a:t>
            </a:r>
          </a:p>
          <a:p>
            <a:r>
              <a:rPr lang="en-GB" sz="2200" dirty="0"/>
              <a:t>Networking via LinkedIn and </a:t>
            </a:r>
            <a:r>
              <a:rPr lang="en-GB" sz="2200" dirty="0" smtClean="0"/>
              <a:t>Twitter</a:t>
            </a:r>
            <a:endParaRPr lang="en-GB" sz="2200" dirty="0"/>
          </a:p>
        </p:txBody>
      </p:sp>
    </p:spTree>
    <p:extLst>
      <p:ext uri="{BB962C8B-B14F-4D97-AF65-F5344CB8AC3E}">
        <p14:creationId xmlns:p14="http://schemas.microsoft.com/office/powerpoint/2010/main" val="1605855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Ambassadors</a:t>
            </a:r>
            <a:endParaRPr lang="de-DE" dirty="0"/>
          </a:p>
        </p:txBody>
      </p:sp>
      <p:sp>
        <p:nvSpPr>
          <p:cNvPr id="4" name="Inhaltsplatzhalter 3"/>
          <p:cNvSpPr>
            <a:spLocks noGrp="1"/>
          </p:cNvSpPr>
          <p:nvPr>
            <p:ph idx="1"/>
          </p:nvPr>
        </p:nvSpPr>
        <p:spPr/>
        <p:txBody>
          <a:bodyPr/>
          <a:lstStyle/>
          <a:p>
            <a:pPr>
              <a:buSzPct val="100000"/>
            </a:pPr>
            <a:r>
              <a:rPr lang="en-GB" sz="2200" dirty="0">
                <a:sym typeface="Calibri"/>
              </a:rPr>
              <a:t>Cooperation scheme with the Enterprise Europe Network (EEN): 50 ambassadors – 29 countries</a:t>
            </a:r>
          </a:p>
          <a:p>
            <a:pPr>
              <a:buSzPct val="100000"/>
            </a:pPr>
            <a:r>
              <a:rPr lang="en-GB" sz="2200" dirty="0">
                <a:sym typeface="Calibri"/>
              </a:rPr>
              <a:t>Building IP capacities among European SMEs</a:t>
            </a:r>
          </a:p>
          <a:p>
            <a:pPr lvl="0">
              <a:buSzPct val="100000"/>
            </a:pPr>
            <a:r>
              <a:rPr lang="en-GB" sz="2200" dirty="0">
                <a:sym typeface="Calibri"/>
              </a:rPr>
              <a:t>Exchange and feedback from ambassadors on needs of SMEs</a:t>
            </a:r>
          </a:p>
          <a:p>
            <a:pPr lvl="0">
              <a:buSzPct val="100000"/>
            </a:pPr>
            <a:r>
              <a:rPr lang="en-GB" sz="2200" dirty="0">
                <a:sym typeface="Calibri"/>
              </a:rPr>
              <a:t>Local awareness and training events</a:t>
            </a:r>
            <a:r>
              <a:rPr lang="en-GB" dirty="0">
                <a:sym typeface="Calibri"/>
              </a:rPr>
              <a:t> </a:t>
            </a:r>
          </a:p>
        </p:txBody>
      </p:sp>
      <p:pic>
        <p:nvPicPr>
          <p:cNvPr id="8" name="Bildplatzhalt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794" r="17794"/>
          <a:stretch>
            <a:fillRect/>
          </a:stretch>
        </p:blipFill>
        <p:spPr>
          <a:xfrm>
            <a:off x="6523200" y="990000"/>
            <a:ext cx="5668800" cy="5868000"/>
          </a:xfrm>
        </p:spPr>
      </p:pic>
    </p:spTree>
    <p:extLst>
      <p:ext uri="{BB962C8B-B14F-4D97-AF65-F5344CB8AC3E}">
        <p14:creationId xmlns:p14="http://schemas.microsoft.com/office/powerpoint/2010/main" val="93730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International IPR SME Helpdesks</a:t>
            </a:r>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7408" y="2636838"/>
            <a:ext cx="7924413" cy="3918653"/>
          </a:xfr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06550">
            <a:off x="9221862" y="5744249"/>
            <a:ext cx="1381125" cy="793750"/>
          </a:xfrm>
          <a:prstGeom prst="rect">
            <a:avLst/>
          </a:prstGeom>
        </p:spPr>
      </p:pic>
      <p:sp>
        <p:nvSpPr>
          <p:cNvPr id="10" name="Textfeld 9"/>
          <p:cNvSpPr txBox="1"/>
          <p:nvPr/>
        </p:nvSpPr>
        <p:spPr>
          <a:xfrm>
            <a:off x="9912424" y="5167867"/>
            <a:ext cx="2160240" cy="369332"/>
          </a:xfrm>
          <a:prstGeom prst="rect">
            <a:avLst/>
          </a:prstGeom>
          <a:noFill/>
        </p:spPr>
        <p:txBody>
          <a:bodyPr wrap="square" rtlCol="0">
            <a:spAutoFit/>
          </a:bodyPr>
          <a:lstStyle/>
          <a:p>
            <a:r>
              <a:rPr lang="de-DE" dirty="0" smtClean="0">
                <a:solidFill>
                  <a:srgbClr val="FABB21"/>
                </a:solidFill>
                <a:latin typeface="Arial" panose="020B0604020202020204" pitchFamily="34" charset="0"/>
                <a:cs typeface="Arial" panose="020B0604020202020204" pitchFamily="34" charset="0"/>
              </a:rPr>
              <a:t>www.ipr-hub.eu</a:t>
            </a:r>
            <a:endParaRPr lang="de-DE" dirty="0">
              <a:solidFill>
                <a:srgbClr val="FABB21"/>
              </a:solidFill>
              <a:latin typeface="Arial" panose="020B0604020202020204" pitchFamily="34" charset="0"/>
              <a:cs typeface="Arial" panose="020B0604020202020204" pitchFamily="34" charset="0"/>
            </a:endParaRPr>
          </a:p>
        </p:txBody>
      </p:sp>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952" y="2477638"/>
            <a:ext cx="2520000" cy="886538"/>
          </a:xfrm>
          <a:prstGeom prst="rect">
            <a:avLst/>
          </a:prstGeom>
        </p:spPr>
      </p:pic>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91" y="4727040"/>
            <a:ext cx="2520000" cy="881653"/>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208" y="4635292"/>
            <a:ext cx="2520000" cy="896471"/>
          </a:xfrm>
          <a:prstGeom prst="rect">
            <a:avLst/>
          </a:prstGeom>
        </p:spPr>
      </p:pic>
    </p:spTree>
    <p:extLst>
      <p:ext uri="{BB962C8B-B14F-4D97-AF65-F5344CB8AC3E}">
        <p14:creationId xmlns:p14="http://schemas.microsoft.com/office/powerpoint/2010/main" val="1807566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794" r="17794"/>
          <a:stretch>
            <a:fillRect/>
          </a:stretch>
        </p:blipFill>
        <p:spPr>
          <a:xfrm>
            <a:off x="6523200" y="980728"/>
            <a:ext cx="5668800" cy="5884290"/>
          </a:xfrm>
        </p:spPr>
      </p:pic>
      <p:sp>
        <p:nvSpPr>
          <p:cNvPr id="2" name="Titel 1"/>
          <p:cNvSpPr>
            <a:spLocks noGrp="1"/>
          </p:cNvSpPr>
          <p:nvPr>
            <p:ph type="title"/>
          </p:nvPr>
        </p:nvSpPr>
        <p:spPr/>
        <p:txBody>
          <a:bodyPr/>
          <a:lstStyle/>
          <a:p>
            <a:r>
              <a:rPr lang="en-GB" dirty="0"/>
              <a:t>Contact us!</a:t>
            </a:r>
            <a:endParaRPr lang="de-DE" dirty="0"/>
          </a:p>
        </p:txBody>
      </p:sp>
      <p:sp>
        <p:nvSpPr>
          <p:cNvPr id="3" name="Inhaltsplatzhalter 2"/>
          <p:cNvSpPr>
            <a:spLocks noGrp="1"/>
          </p:cNvSpPr>
          <p:nvPr>
            <p:ph idx="1"/>
          </p:nvPr>
        </p:nvSpPr>
        <p:spPr/>
        <p:txBody>
          <a:bodyPr/>
          <a:lstStyle/>
          <a:p>
            <a:r>
              <a:rPr lang="de-DE" dirty="0"/>
              <a:t>www.iprhelpdesk.eu</a:t>
            </a:r>
          </a:p>
          <a:p>
            <a:endParaRPr lang="de-DE" dirty="0"/>
          </a:p>
          <a:p>
            <a:r>
              <a:rPr lang="de-DE" dirty="0"/>
              <a:t>service@iprhelpdesk.eu</a:t>
            </a:r>
          </a:p>
          <a:p>
            <a:endParaRPr lang="de-DE" dirty="0"/>
          </a:p>
          <a:p>
            <a:r>
              <a:rPr lang="de-DE" dirty="0"/>
              <a:t>Twitter </a:t>
            </a:r>
            <a:r>
              <a:rPr lang="de-DE" dirty="0">
                <a:solidFill>
                  <a:srgbClr val="FABB21"/>
                </a:solidFill>
              </a:rPr>
              <a:t>@</a:t>
            </a:r>
            <a:r>
              <a:rPr lang="de-DE" dirty="0" err="1">
                <a:solidFill>
                  <a:srgbClr val="FABB21"/>
                </a:solidFill>
              </a:rPr>
              <a:t>iprhelpdesk</a:t>
            </a:r>
            <a:endParaRPr lang="de-DE" dirty="0">
              <a:solidFill>
                <a:srgbClr val="FABB21"/>
              </a:solidFill>
            </a:endParaRPr>
          </a:p>
          <a:p>
            <a:endParaRPr lang="de-DE" dirty="0"/>
          </a:p>
          <a:p>
            <a:r>
              <a:rPr lang="de-DE" dirty="0"/>
              <a:t>LinkedIn </a:t>
            </a:r>
            <a:r>
              <a:rPr lang="de-DE" dirty="0">
                <a:solidFill>
                  <a:srgbClr val="FABB21"/>
                </a:solidFill>
              </a:rPr>
              <a:t>/</a:t>
            </a:r>
            <a:r>
              <a:rPr lang="de-DE" dirty="0" err="1">
                <a:solidFill>
                  <a:srgbClr val="FABB21"/>
                </a:solidFill>
              </a:rPr>
              <a:t>european</a:t>
            </a:r>
            <a:r>
              <a:rPr lang="de-DE" dirty="0">
                <a:solidFill>
                  <a:srgbClr val="FABB21"/>
                </a:solidFill>
              </a:rPr>
              <a:t>-</a:t>
            </a:r>
            <a:r>
              <a:rPr lang="de-DE" dirty="0" err="1">
                <a:solidFill>
                  <a:srgbClr val="FABB21"/>
                </a:solidFill>
              </a:rPr>
              <a:t>ipr</a:t>
            </a:r>
            <a:r>
              <a:rPr lang="de-DE" dirty="0">
                <a:solidFill>
                  <a:srgbClr val="FABB21"/>
                </a:solidFill>
              </a:rPr>
              <a:t>-helpdesk</a:t>
            </a:r>
          </a:p>
          <a:p>
            <a:endParaRPr lang="de-DE" dirty="0"/>
          </a:p>
        </p:txBody>
      </p:sp>
    </p:spTree>
    <p:extLst>
      <p:ext uri="{BB962C8B-B14F-4D97-AF65-F5344CB8AC3E}">
        <p14:creationId xmlns:p14="http://schemas.microsoft.com/office/powerpoint/2010/main" val="1117992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a:t>
            </a:r>
            <a:endParaRPr lang="de-DE" dirty="0"/>
          </a:p>
        </p:txBody>
      </p:sp>
      <p:sp>
        <p:nvSpPr>
          <p:cNvPr id="6" name="Inhaltsplatzhalter 5"/>
          <p:cNvSpPr>
            <a:spLocks noGrp="1"/>
          </p:cNvSpPr>
          <p:nvPr>
            <p:ph idx="1"/>
          </p:nvPr>
        </p:nvSpPr>
        <p:spPr/>
        <p:txBody>
          <a:bodyPr>
            <a:normAutofit fontScale="77500" lnSpcReduction="20000"/>
          </a:bodyPr>
          <a:lstStyle/>
          <a:p>
            <a:pPr marL="0" indent="0" fontAlgn="auto">
              <a:spcBef>
                <a:spcPts val="0"/>
              </a:spcBef>
              <a:spcAft>
                <a:spcPts val="0"/>
              </a:spcAft>
              <a:buNone/>
              <a:defRPr/>
            </a:pPr>
            <a:r>
              <a:rPr lang="en-US" b="1" dirty="0">
                <a:solidFill>
                  <a:schemeClr val="bg1">
                    <a:lumMod val="50000"/>
                  </a:schemeClr>
                </a:solidFill>
                <a:latin typeface="Calibri" panose="020F0502020204030204" pitchFamily="34" charset="0"/>
              </a:rPr>
              <a:t>DISCLAIMER</a:t>
            </a:r>
          </a:p>
          <a:p>
            <a:pPr marL="0" indent="0" fontAlgn="auto">
              <a:spcBef>
                <a:spcPts val="0"/>
              </a:spcBef>
              <a:spcAft>
                <a:spcPts val="0"/>
              </a:spcAft>
              <a:buNone/>
              <a:defRPr/>
            </a:pPr>
            <a:endParaRPr lang="en-US" dirty="0">
              <a:solidFill>
                <a:schemeClr val="bg1">
                  <a:lumMod val="50000"/>
                </a:schemeClr>
              </a:solidFill>
              <a:latin typeface="Calibri" panose="020F0502020204030204" pitchFamily="34" charset="0"/>
            </a:endParaRPr>
          </a:p>
          <a:p>
            <a:pPr marL="0" indent="0" algn="just" fontAlgn="auto">
              <a:spcBef>
                <a:spcPts val="0"/>
              </a:spcBef>
              <a:spcAft>
                <a:spcPts val="0"/>
              </a:spcAft>
              <a:buNone/>
              <a:defRPr/>
            </a:pPr>
            <a:r>
              <a:rPr lang="en-US" dirty="0">
                <a:solidFill>
                  <a:schemeClr val="bg1">
                    <a:lumMod val="50000"/>
                  </a:schemeClr>
                </a:solidFill>
                <a:latin typeface="Calibri" panose="020F0502020204030204" pitchFamily="34" charset="0"/>
              </a:rPr>
              <a:t>The European </a:t>
            </a:r>
            <a:r>
              <a:rPr lang="en-US" dirty="0" smtClean="0">
                <a:solidFill>
                  <a:schemeClr val="bg1">
                    <a:lumMod val="50000"/>
                  </a:schemeClr>
                </a:solidFill>
                <a:latin typeface="Calibri" panose="020F0502020204030204" pitchFamily="34" charset="0"/>
              </a:rPr>
              <a:t>IP </a:t>
            </a:r>
            <a:r>
              <a:rPr lang="en-US" dirty="0">
                <a:solidFill>
                  <a:schemeClr val="bg1">
                    <a:lumMod val="50000"/>
                  </a:schemeClr>
                </a:solidFill>
                <a:latin typeface="Calibri" panose="020F0502020204030204" pitchFamily="34" charset="0"/>
              </a:rPr>
              <a:t>Helpdesk provides free-of-charge first-line support on IP-related issues aiming to help current and potential beneficiaries of EU-funded projects, as well as EU SMEs, manage their Intellectual Property assets. </a:t>
            </a:r>
          </a:p>
          <a:p>
            <a:pPr marL="0" indent="0" algn="just" fontAlgn="auto">
              <a:spcBef>
                <a:spcPts val="0"/>
              </a:spcBef>
              <a:spcAft>
                <a:spcPts val="0"/>
              </a:spcAft>
              <a:buNone/>
              <a:defRPr/>
            </a:pPr>
            <a:endParaRPr lang="en-US" dirty="0">
              <a:solidFill>
                <a:schemeClr val="bg1">
                  <a:lumMod val="50000"/>
                </a:schemeClr>
              </a:solidFill>
              <a:latin typeface="Calibri" panose="020F0502020204030204" pitchFamily="34" charset="0"/>
            </a:endParaRPr>
          </a:p>
          <a:p>
            <a:pPr marL="0" indent="0" algn="just" fontAlgn="auto">
              <a:spcBef>
                <a:spcPts val="0"/>
              </a:spcBef>
              <a:spcAft>
                <a:spcPts val="0"/>
              </a:spcAft>
              <a:buNone/>
              <a:defRPr/>
            </a:pPr>
            <a:r>
              <a:rPr lang="en-US" dirty="0">
                <a:solidFill>
                  <a:schemeClr val="bg1">
                    <a:lumMod val="50000"/>
                  </a:schemeClr>
                </a:solidFill>
                <a:latin typeface="Calibri" panose="020F0502020204030204" pitchFamily="34" charset="0"/>
              </a:rPr>
              <a:t>The European </a:t>
            </a:r>
            <a:r>
              <a:rPr lang="en-US" dirty="0" smtClean="0">
                <a:solidFill>
                  <a:schemeClr val="bg1">
                    <a:lumMod val="50000"/>
                  </a:schemeClr>
                </a:solidFill>
                <a:latin typeface="Calibri" panose="020F0502020204030204" pitchFamily="34" charset="0"/>
              </a:rPr>
              <a:t>IP </a:t>
            </a:r>
            <a:r>
              <a:rPr lang="en-US" dirty="0">
                <a:solidFill>
                  <a:schemeClr val="bg1">
                    <a:lumMod val="50000"/>
                  </a:schemeClr>
                </a:solidFill>
                <a:latin typeface="Calibri" panose="020F0502020204030204" pitchFamily="34" charset="0"/>
              </a:rPr>
              <a:t>Helpdesk is managed by the European Commission’s Executive Agency for Small and Medium-sized Enterprises (EASME), with policy guidance provided by the European Commission’s Directorate-General for Internal Market, Industry, Entrepreneurship and SMEs (DG Grow).</a:t>
            </a:r>
          </a:p>
          <a:p>
            <a:pPr marL="0" indent="0" algn="just" fontAlgn="auto">
              <a:spcBef>
                <a:spcPts val="0"/>
              </a:spcBef>
              <a:spcAft>
                <a:spcPts val="0"/>
              </a:spcAft>
              <a:buNone/>
              <a:defRPr/>
            </a:pPr>
            <a:endParaRPr lang="en-US" dirty="0">
              <a:solidFill>
                <a:schemeClr val="bg1">
                  <a:lumMod val="50000"/>
                </a:schemeClr>
              </a:solidFill>
              <a:latin typeface="Calibri" panose="020F0502020204030204" pitchFamily="34" charset="0"/>
            </a:endParaRPr>
          </a:p>
          <a:p>
            <a:pPr marL="0" indent="0" algn="just" fontAlgn="auto">
              <a:spcBef>
                <a:spcPts val="0"/>
              </a:spcBef>
              <a:spcAft>
                <a:spcPts val="0"/>
              </a:spcAft>
              <a:buNone/>
              <a:defRPr/>
            </a:pPr>
            <a:r>
              <a:rPr lang="en-US" dirty="0">
                <a:solidFill>
                  <a:schemeClr val="bg1">
                    <a:lumMod val="50000"/>
                  </a:schemeClr>
                </a:solidFill>
                <a:latin typeface="Calibri" panose="020F0502020204030204" pitchFamily="34" charset="0"/>
              </a:rPr>
              <a:t>The information provided by the European Union IP Helpdesk is not of a legal or advisory nature and no responsibility is accepted for the results of any actions made on its basis. Moreover, it cannot be considered as the official position of EASME or the European Commission. Neither EASME nor the European Commission nor any person acting on behalf of EASME or of the European Commission is responsible for the use which might be made of this information.</a:t>
            </a:r>
          </a:p>
          <a:p>
            <a:pPr marL="0" indent="0" algn="just" fontAlgn="auto">
              <a:spcBef>
                <a:spcPts val="0"/>
              </a:spcBef>
              <a:spcAft>
                <a:spcPts val="0"/>
              </a:spcAft>
              <a:buNone/>
              <a:defRPr/>
            </a:pPr>
            <a:endParaRPr lang="en-US" b="1" dirty="0">
              <a:solidFill>
                <a:schemeClr val="bg1">
                  <a:lumMod val="50000"/>
                </a:schemeClr>
              </a:solidFill>
              <a:latin typeface="Calibri" panose="020F0502020204030204" pitchFamily="34" charset="0"/>
            </a:endParaRPr>
          </a:p>
          <a:p>
            <a:pPr marL="0" indent="0" algn="just" fontAlgn="auto">
              <a:spcBef>
                <a:spcPts val="0"/>
              </a:spcBef>
              <a:spcAft>
                <a:spcPts val="0"/>
              </a:spcAft>
              <a:buNone/>
              <a:defRPr/>
            </a:pPr>
            <a:r>
              <a:rPr lang="en-US" dirty="0">
                <a:solidFill>
                  <a:schemeClr val="bg1">
                    <a:lumMod val="50000"/>
                  </a:schemeClr>
                </a:solidFill>
                <a:latin typeface="Calibri" panose="020F0502020204030204" pitchFamily="34" charset="0"/>
              </a:rPr>
              <a:t>© European Union (2019)</a:t>
            </a:r>
          </a:p>
          <a:p>
            <a:pPr marL="0" indent="0">
              <a:buNone/>
            </a:pPr>
            <a:endParaRPr lang="de-DE" dirty="0"/>
          </a:p>
        </p:txBody>
      </p:sp>
    </p:spTree>
    <p:extLst>
      <p:ext uri="{BB962C8B-B14F-4D97-AF65-F5344CB8AC3E}">
        <p14:creationId xmlns:p14="http://schemas.microsoft.com/office/powerpoint/2010/main" val="1677246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European </a:t>
            </a:r>
            <a:r>
              <a:rPr lang="de-DE" dirty="0"/>
              <a:t>IP Helpdesk</a:t>
            </a:r>
          </a:p>
        </p:txBody>
      </p:sp>
      <p:sp>
        <p:nvSpPr>
          <p:cNvPr id="7" name="Inhaltsplatzhalter 6"/>
          <p:cNvSpPr>
            <a:spLocks noGrp="1"/>
          </p:cNvSpPr>
          <p:nvPr>
            <p:ph idx="1"/>
          </p:nvPr>
        </p:nvSpPr>
        <p:spPr/>
        <p:txBody>
          <a:bodyPr/>
          <a:lstStyle/>
          <a:p>
            <a:r>
              <a:rPr lang="en-US" sz="2200" dirty="0" smtClean="0"/>
              <a:t>Service initiative of the European Commission providing </a:t>
            </a:r>
            <a:r>
              <a:rPr lang="en-US" sz="2200" dirty="0"/>
              <a:t>free-of-charge first-line support on IP-related </a:t>
            </a:r>
            <a:r>
              <a:rPr lang="en-US" sz="2200" dirty="0" smtClean="0"/>
              <a:t>issues</a:t>
            </a:r>
          </a:p>
          <a:p>
            <a:pPr marL="0" indent="0">
              <a:buNone/>
            </a:pPr>
            <a:endParaRPr lang="en-US" sz="1000" dirty="0"/>
          </a:p>
          <a:p>
            <a:r>
              <a:rPr lang="en-US" sz="2200" dirty="0" smtClean="0"/>
              <a:t>Helping </a:t>
            </a:r>
            <a:r>
              <a:rPr lang="en-US" sz="2200" dirty="0"/>
              <a:t>current and potential beneficiaries of EU-funded projects, researchers and EU SMEs engaged in cross-border business manage their intangible </a:t>
            </a:r>
            <a:r>
              <a:rPr lang="en-US" sz="2200" dirty="0" smtClean="0"/>
              <a:t>assets</a:t>
            </a:r>
          </a:p>
          <a:p>
            <a:pPr marL="0" indent="0">
              <a:buNone/>
            </a:pPr>
            <a:r>
              <a:rPr lang="en-US" b="1" dirty="0">
                <a:solidFill>
                  <a:srgbClr val="FABB21"/>
                </a:solidFill>
              </a:rPr>
              <a:t>		www.iprhelpdesk.eu</a:t>
            </a:r>
          </a:p>
          <a:p>
            <a:endParaRPr lang="en-US" dirty="0"/>
          </a:p>
          <a:p>
            <a:pPr marL="0" indent="0">
              <a:buNone/>
            </a:pPr>
            <a:endParaRPr lang="de-DE" dirty="0"/>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8110" y="2780928"/>
            <a:ext cx="5193889" cy="3489772"/>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440" y="6006838"/>
            <a:ext cx="1381125" cy="793750"/>
          </a:xfrm>
          <a:prstGeom prst="rect">
            <a:avLst/>
          </a:prstGeom>
        </p:spPr>
      </p:pic>
    </p:spTree>
    <p:extLst>
      <p:ext uri="{BB962C8B-B14F-4D97-AF65-F5344CB8AC3E}">
        <p14:creationId xmlns:p14="http://schemas.microsoft.com/office/powerpoint/2010/main" val="3094717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3200" dirty="0" smtClean="0"/>
              <a:t>European </a:t>
            </a:r>
            <a:r>
              <a:rPr lang="de-DE" sz="3200" dirty="0"/>
              <a:t>IP Helpdesk Team</a:t>
            </a:r>
          </a:p>
        </p:txBody>
      </p:sp>
      <p:sp>
        <p:nvSpPr>
          <p:cNvPr id="4" name="Inhaltsplatzhalter 3"/>
          <p:cNvSpPr>
            <a:spLocks noGrp="1"/>
          </p:cNvSpPr>
          <p:nvPr>
            <p:ph idx="1"/>
          </p:nvPr>
        </p:nvSpPr>
        <p:spPr/>
        <p:txBody>
          <a:bodyPr/>
          <a:lstStyle/>
          <a:p>
            <a:r>
              <a:rPr lang="en-GB" sz="2200" dirty="0"/>
              <a:t>EURICE GmbH (Coordinator)</a:t>
            </a:r>
          </a:p>
          <a:p>
            <a:r>
              <a:rPr lang="en-GB" sz="2200" dirty="0"/>
              <a:t>University of Alicante</a:t>
            </a:r>
          </a:p>
          <a:p>
            <a:r>
              <a:rPr lang="en-GB" sz="2200" dirty="0"/>
              <a:t>University of Navarra</a:t>
            </a:r>
          </a:p>
          <a:p>
            <a:r>
              <a:rPr lang="en-GB" sz="2200" dirty="0"/>
              <a:t>TUM-Tech GmbH</a:t>
            </a:r>
          </a:p>
          <a:p>
            <a:endParaRPr lang="de-DE" dirty="0"/>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25992" r="23720"/>
          <a:stretch/>
        </p:blipFill>
        <p:spPr>
          <a:xfrm>
            <a:off x="6600056" y="1772816"/>
            <a:ext cx="4680520" cy="4626937"/>
          </a:xfrm>
          <a:prstGeom prst="rect">
            <a:avLst/>
          </a:prstGeom>
        </p:spPr>
      </p:pic>
    </p:spTree>
    <p:extLst>
      <p:ext uri="{BB962C8B-B14F-4D97-AF65-F5344CB8AC3E}">
        <p14:creationId xmlns:p14="http://schemas.microsoft.com/office/powerpoint/2010/main" val="98298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4834" r="4135" b="1818"/>
          <a:stretch/>
        </p:blipFill>
        <p:spPr>
          <a:xfrm>
            <a:off x="6523200" y="980728"/>
            <a:ext cx="5668800" cy="5877272"/>
          </a:xfrm>
        </p:spPr>
      </p:pic>
      <p:sp>
        <p:nvSpPr>
          <p:cNvPr id="4" name="Titel 3"/>
          <p:cNvSpPr>
            <a:spLocks noGrp="1"/>
          </p:cNvSpPr>
          <p:nvPr>
            <p:ph type="title"/>
          </p:nvPr>
        </p:nvSpPr>
        <p:spPr/>
        <p:txBody>
          <a:bodyPr/>
          <a:lstStyle/>
          <a:p>
            <a:r>
              <a:rPr lang="en-GB" dirty="0"/>
              <a:t>Philosophy</a:t>
            </a:r>
            <a:endParaRPr lang="de-DE" dirty="0"/>
          </a:p>
        </p:txBody>
      </p:sp>
      <p:sp>
        <p:nvSpPr>
          <p:cNvPr id="5" name="Inhaltsplatzhalter 4"/>
          <p:cNvSpPr>
            <a:spLocks noGrp="1"/>
          </p:cNvSpPr>
          <p:nvPr>
            <p:ph idx="1"/>
          </p:nvPr>
        </p:nvSpPr>
        <p:spPr/>
        <p:txBody>
          <a:bodyPr/>
          <a:lstStyle/>
          <a:p>
            <a:r>
              <a:rPr lang="en-GB" sz="2200" dirty="0"/>
              <a:t>From providing </a:t>
            </a:r>
            <a:r>
              <a:rPr lang="en-GB" sz="2200" i="1" dirty="0"/>
              <a:t>IPR</a:t>
            </a:r>
            <a:r>
              <a:rPr lang="en-GB" sz="2200" dirty="0"/>
              <a:t> information to practical IP capacity building and IP-asset management</a:t>
            </a:r>
          </a:p>
          <a:p>
            <a:r>
              <a:rPr lang="en-GB" sz="2200" dirty="0"/>
              <a:t>Solution-oriented &amp; hands-on</a:t>
            </a:r>
          </a:p>
          <a:p>
            <a:r>
              <a:rPr lang="en-GB" sz="2200" dirty="0"/>
              <a:t>Large pool of IP experts in various thematic fields</a:t>
            </a:r>
          </a:p>
          <a:p>
            <a:r>
              <a:rPr lang="en-GB" sz="2200" dirty="0"/>
              <a:t>Target-group specific </a:t>
            </a:r>
            <a:r>
              <a:rPr lang="en-GB" sz="2200" dirty="0" smtClean="0"/>
              <a:t>services</a:t>
            </a:r>
            <a:endParaRPr lang="en-GB" sz="2200" dirty="0"/>
          </a:p>
        </p:txBody>
      </p:sp>
    </p:spTree>
    <p:extLst>
      <p:ext uri="{BB962C8B-B14F-4D97-AF65-F5344CB8AC3E}">
        <p14:creationId xmlns:p14="http://schemas.microsoft.com/office/powerpoint/2010/main" val="2912763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222590" y="3562125"/>
            <a:ext cx="5543591" cy="554508"/>
          </a:xfrm>
        </p:spPr>
        <p:txBody>
          <a:bodyPr/>
          <a:lstStyle/>
          <a:p>
            <a:pPr algn="ctr"/>
            <a:r>
              <a:rPr lang="de-DE" dirty="0" smtClean="0"/>
              <a:t>Services</a:t>
            </a:r>
            <a:endParaRPr lang="de-DE" dirty="0"/>
          </a:p>
        </p:txBody>
      </p:sp>
      <p:pic>
        <p:nvPicPr>
          <p:cNvPr id="22"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0305" y="4632616"/>
            <a:ext cx="2947825" cy="1973544"/>
          </a:xfrm>
          <a:prstGeom prst="rect">
            <a:avLst/>
          </a:prstGeom>
        </p:spPr>
      </p:pic>
      <p:pic>
        <p:nvPicPr>
          <p:cNvPr id="23" name="Inhaltsplatzhal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4246" y="1543016"/>
            <a:ext cx="2520280" cy="1687306"/>
          </a:xfrm>
          <a:prstGeom prst="rect">
            <a:avLst/>
          </a:prstGeom>
        </p:spPr>
      </p:pic>
      <p:pic>
        <p:nvPicPr>
          <p:cNvPr id="24" name="Inhaltsplatzhalt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0216" y="2084989"/>
            <a:ext cx="2406307" cy="1611002"/>
          </a:xfrm>
          <a:prstGeom prst="rect">
            <a:avLst/>
          </a:prstGeom>
        </p:spPr>
      </p:pic>
      <p:pic>
        <p:nvPicPr>
          <p:cNvPr id="25" name="Inhaltsplatzhalt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690" y="2331970"/>
            <a:ext cx="2160240" cy="1446262"/>
          </a:xfrm>
          <a:prstGeom prst="rect">
            <a:avLst/>
          </a:prstGeom>
        </p:spPr>
      </p:pic>
      <p:pic>
        <p:nvPicPr>
          <p:cNvPr id="26" name="Inhaltsplatzhalt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8567" y="4296142"/>
            <a:ext cx="2406306" cy="1611002"/>
          </a:xfrm>
          <a:prstGeom prst="rect">
            <a:avLst/>
          </a:prstGeom>
        </p:spPr>
      </p:pic>
      <p:pic>
        <p:nvPicPr>
          <p:cNvPr id="27" name="Inhaltsplatzhalt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5520" y="4367509"/>
            <a:ext cx="2410044" cy="1613504"/>
          </a:xfrm>
          <a:prstGeom prst="rect">
            <a:avLst/>
          </a:prstGeom>
        </p:spPr>
      </p:pic>
      <p:sp>
        <p:nvSpPr>
          <p:cNvPr id="28" name="Textfeld 27"/>
          <p:cNvSpPr txBox="1"/>
          <p:nvPr/>
        </p:nvSpPr>
        <p:spPr>
          <a:xfrm>
            <a:off x="2112677" y="3135057"/>
            <a:ext cx="1224136" cy="369332"/>
          </a:xfrm>
          <a:prstGeom prst="rect">
            <a:avLst/>
          </a:prstGeom>
          <a:noFill/>
        </p:spPr>
        <p:txBody>
          <a:bodyPr wrap="square" rtlCol="0">
            <a:spAutoFit/>
          </a:bodyPr>
          <a:lstStyle/>
          <a:p>
            <a:r>
              <a:rPr lang="en-GB" dirty="0" smtClean="0">
                <a:solidFill>
                  <a:srgbClr val="006FB4"/>
                </a:solidFill>
                <a:latin typeface="Verdana" panose="020B0604030504040204" pitchFamily="34" charset="0"/>
                <a:ea typeface="Verdana" panose="020B0604030504040204" pitchFamily="34" charset="0"/>
                <a:cs typeface="Verdana" panose="020B0604030504040204" pitchFamily="34" charset="0"/>
              </a:rPr>
              <a:t>Training</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feld 28"/>
          <p:cNvSpPr txBox="1"/>
          <p:nvPr/>
        </p:nvSpPr>
        <p:spPr>
          <a:xfrm>
            <a:off x="5357599" y="5712060"/>
            <a:ext cx="1224136" cy="369332"/>
          </a:xfrm>
          <a:prstGeom prst="rect">
            <a:avLst/>
          </a:prstGeom>
          <a:noFill/>
        </p:spPr>
        <p:txBody>
          <a:bodyPr wrap="square" rtlCol="0">
            <a:spAutoFit/>
          </a:bodyPr>
          <a:lstStyle/>
          <a:p>
            <a:pPr algn="ctr"/>
            <a:r>
              <a:rPr lang="en-GB" dirty="0" smtClean="0">
                <a:solidFill>
                  <a:srgbClr val="006FB4"/>
                </a:solidFill>
                <a:latin typeface="Verdana" panose="020B0604030504040204" pitchFamily="34" charset="0"/>
                <a:ea typeface="Verdana" panose="020B0604030504040204" pitchFamily="34" charset="0"/>
                <a:cs typeface="Verdana" panose="020B0604030504040204" pitchFamily="34" charset="0"/>
              </a:rPr>
              <a:t>Helpline</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feld 29"/>
          <p:cNvSpPr txBox="1"/>
          <p:nvPr/>
        </p:nvSpPr>
        <p:spPr>
          <a:xfrm>
            <a:off x="2368474" y="5166554"/>
            <a:ext cx="1224136" cy="369332"/>
          </a:xfrm>
          <a:prstGeom prst="rect">
            <a:avLst/>
          </a:prstGeom>
          <a:noFill/>
        </p:spPr>
        <p:txBody>
          <a:bodyPr wrap="square" rtlCol="0">
            <a:spAutoFit/>
          </a:bodyPr>
          <a:lstStyle/>
          <a:p>
            <a:pPr algn="ctr"/>
            <a:r>
              <a:rPr lang="en-GB" dirty="0" smtClean="0">
                <a:solidFill>
                  <a:srgbClr val="006FB4"/>
                </a:solidFill>
                <a:latin typeface="Verdana" panose="020B0604030504040204" pitchFamily="34" charset="0"/>
                <a:ea typeface="Verdana" panose="020B0604030504040204" pitchFamily="34" charset="0"/>
                <a:cs typeface="Verdana" panose="020B0604030504040204" pitchFamily="34" charset="0"/>
              </a:rPr>
              <a:t>Events</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Textfeld 30"/>
          <p:cNvSpPr txBox="1"/>
          <p:nvPr/>
        </p:nvSpPr>
        <p:spPr>
          <a:xfrm>
            <a:off x="5382318" y="2608460"/>
            <a:ext cx="1224136" cy="369332"/>
          </a:xfrm>
          <a:prstGeom prst="rect">
            <a:avLst/>
          </a:prstGeom>
          <a:noFill/>
        </p:spPr>
        <p:txBody>
          <a:bodyPr wrap="square" rtlCol="0">
            <a:spAutoFit/>
          </a:bodyPr>
          <a:lstStyle/>
          <a:p>
            <a:pPr algn="ctr"/>
            <a:r>
              <a:rPr lang="en-GB" dirty="0" smtClean="0">
                <a:solidFill>
                  <a:srgbClr val="006FB4"/>
                </a:solidFill>
                <a:latin typeface="Verdana" panose="020B0604030504040204" pitchFamily="34" charset="0"/>
                <a:ea typeface="Verdana" panose="020B0604030504040204" pitchFamily="34" charset="0"/>
                <a:cs typeface="Verdana" panose="020B0604030504040204" pitchFamily="34" charset="0"/>
              </a:rPr>
              <a:t>Website</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feld 31"/>
          <p:cNvSpPr txBox="1"/>
          <p:nvPr/>
        </p:nvSpPr>
        <p:spPr>
          <a:xfrm>
            <a:off x="8335758" y="2836948"/>
            <a:ext cx="1815222" cy="369332"/>
          </a:xfrm>
          <a:prstGeom prst="rect">
            <a:avLst/>
          </a:prstGeom>
          <a:noFill/>
        </p:spPr>
        <p:txBody>
          <a:bodyPr wrap="square" rtlCol="0">
            <a:spAutoFit/>
          </a:bodyPr>
          <a:lstStyle/>
          <a:p>
            <a:pPr algn="ctr"/>
            <a:r>
              <a:rPr lang="en-GB" dirty="0" smtClean="0">
                <a:solidFill>
                  <a:srgbClr val="006FB4"/>
                </a:solidFill>
                <a:latin typeface="Verdana" panose="020B0604030504040204" pitchFamily="34" charset="0"/>
                <a:ea typeface="Verdana" panose="020B0604030504040204" pitchFamily="34" charset="0"/>
                <a:cs typeface="Verdana" panose="020B0604030504040204" pitchFamily="34" charset="0"/>
              </a:rPr>
              <a:t>Ambassadors</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feld 32"/>
          <p:cNvSpPr txBox="1"/>
          <p:nvPr/>
        </p:nvSpPr>
        <p:spPr>
          <a:xfrm>
            <a:off x="8517142" y="5101643"/>
            <a:ext cx="1569156" cy="369332"/>
          </a:xfrm>
          <a:prstGeom prst="rect">
            <a:avLst/>
          </a:prstGeom>
          <a:noFill/>
        </p:spPr>
        <p:txBody>
          <a:bodyPr wrap="square" rtlCol="0">
            <a:spAutoFit/>
          </a:bodyPr>
          <a:lstStyle/>
          <a:p>
            <a:pPr algn="ctr"/>
            <a:r>
              <a:rPr lang="en-GB" dirty="0" smtClean="0">
                <a:solidFill>
                  <a:srgbClr val="006FB4"/>
                </a:solidFill>
                <a:latin typeface="Verdana" panose="020B0604030504040204" pitchFamily="34" charset="0"/>
                <a:ea typeface="Verdana" panose="020B0604030504040204" pitchFamily="34" charset="0"/>
                <a:cs typeface="Verdana" panose="020B0604030504040204" pitchFamily="34" charset="0"/>
              </a:rPr>
              <a:t>Publications</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pic>
        <p:nvPicPr>
          <p:cNvPr id="34" name="Grafik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5600" y="2787326"/>
            <a:ext cx="338658" cy="338658"/>
          </a:xfrm>
          <a:prstGeom prst="rect">
            <a:avLst/>
          </a:prstGeom>
        </p:spPr>
      </p:pic>
      <p:pic>
        <p:nvPicPr>
          <p:cNvPr id="35" name="Grafik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174" y="5351219"/>
            <a:ext cx="338400" cy="338400"/>
          </a:xfrm>
          <a:prstGeom prst="rect">
            <a:avLst/>
          </a:prstGeom>
        </p:spPr>
      </p:pic>
      <p:pic>
        <p:nvPicPr>
          <p:cNvPr id="36" name="Grafik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1342" y="4828154"/>
            <a:ext cx="338400" cy="338400"/>
          </a:xfrm>
          <a:prstGeom prst="rect">
            <a:avLst/>
          </a:prstGeom>
        </p:spPr>
      </p:pic>
      <p:pic>
        <p:nvPicPr>
          <p:cNvPr id="37" name="Grafik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6174" y="2247619"/>
            <a:ext cx="338400" cy="338400"/>
          </a:xfrm>
          <a:prstGeom prst="rect">
            <a:avLst/>
          </a:prstGeom>
        </p:spPr>
      </p:pic>
      <p:pic>
        <p:nvPicPr>
          <p:cNvPr id="38" name="Grafik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74169" y="4763243"/>
            <a:ext cx="338400" cy="338400"/>
          </a:xfrm>
          <a:prstGeom prst="rect">
            <a:avLst/>
          </a:prstGeom>
        </p:spPr>
      </p:pic>
      <p:pic>
        <p:nvPicPr>
          <p:cNvPr id="39" name="Grafik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74169" y="2541769"/>
            <a:ext cx="338400" cy="338400"/>
          </a:xfrm>
          <a:prstGeom prst="rect">
            <a:avLst/>
          </a:prstGeom>
        </p:spPr>
      </p:pic>
    </p:spTree>
    <p:extLst>
      <p:ext uri="{BB962C8B-B14F-4D97-AF65-F5344CB8AC3E}">
        <p14:creationId xmlns:p14="http://schemas.microsoft.com/office/powerpoint/2010/main" val="309252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794" r="17794"/>
          <a:stretch>
            <a:fillRect/>
          </a:stretch>
        </p:blipFill>
        <p:spPr>
          <a:xfrm>
            <a:off x="6523200" y="980728"/>
            <a:ext cx="5668800" cy="5877272"/>
          </a:xfrm>
        </p:spPr>
      </p:pic>
      <p:sp>
        <p:nvSpPr>
          <p:cNvPr id="3" name="Titel 2"/>
          <p:cNvSpPr>
            <a:spLocks noGrp="1"/>
          </p:cNvSpPr>
          <p:nvPr>
            <p:ph type="title"/>
          </p:nvPr>
        </p:nvSpPr>
        <p:spPr/>
        <p:txBody>
          <a:bodyPr/>
          <a:lstStyle/>
          <a:p>
            <a:r>
              <a:rPr lang="de-DE" dirty="0" smtClean="0"/>
              <a:t>Website</a:t>
            </a:r>
            <a:endParaRPr lang="de-DE" dirty="0"/>
          </a:p>
        </p:txBody>
      </p:sp>
      <p:sp>
        <p:nvSpPr>
          <p:cNvPr id="4" name="Inhaltsplatzhalter 3"/>
          <p:cNvSpPr>
            <a:spLocks noGrp="1"/>
          </p:cNvSpPr>
          <p:nvPr>
            <p:ph idx="1"/>
          </p:nvPr>
        </p:nvSpPr>
        <p:spPr/>
        <p:txBody>
          <a:bodyPr/>
          <a:lstStyle/>
          <a:p>
            <a:r>
              <a:rPr lang="en-GB" sz="2200" dirty="0"/>
              <a:t>Central information </a:t>
            </a:r>
            <a:r>
              <a:rPr lang="en-GB" sz="2200" dirty="0" smtClean="0"/>
              <a:t>hub</a:t>
            </a:r>
          </a:p>
          <a:p>
            <a:r>
              <a:rPr lang="en-GB" sz="2200" dirty="0" smtClean="0"/>
              <a:t>Regular </a:t>
            </a:r>
            <a:r>
              <a:rPr lang="en-GB" sz="2200" dirty="0"/>
              <a:t>updates on </a:t>
            </a:r>
            <a:r>
              <a:rPr lang="en-GB" sz="2200" dirty="0" smtClean="0"/>
              <a:t>European </a:t>
            </a:r>
            <a:r>
              <a:rPr lang="en-GB" sz="2200" dirty="0"/>
              <a:t>IP Helpdesk news, events, </a:t>
            </a:r>
            <a:r>
              <a:rPr lang="en-GB" sz="2200" dirty="0" smtClean="0"/>
              <a:t>publications</a:t>
            </a:r>
          </a:p>
          <a:p>
            <a:r>
              <a:rPr lang="en-GB" sz="2200" dirty="0" smtClean="0"/>
              <a:t>Online </a:t>
            </a:r>
            <a:r>
              <a:rPr lang="en-GB" sz="2200" dirty="0"/>
              <a:t>registration for helpline, free webinars, newsletter, contact </a:t>
            </a:r>
            <a:r>
              <a:rPr lang="en-GB" sz="2200" dirty="0" smtClean="0"/>
              <a:t>forms</a:t>
            </a:r>
            <a:endParaRPr lang="en-GB" sz="2200" dirty="0"/>
          </a:p>
        </p:txBody>
      </p:sp>
    </p:spTree>
    <p:extLst>
      <p:ext uri="{BB962C8B-B14F-4D97-AF65-F5344CB8AC3E}">
        <p14:creationId xmlns:p14="http://schemas.microsoft.com/office/powerpoint/2010/main" val="926128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Publications </a:t>
            </a:r>
          </a:p>
        </p:txBody>
      </p:sp>
      <p:sp>
        <p:nvSpPr>
          <p:cNvPr id="4" name="Inhaltsplatzhalter 3"/>
          <p:cNvSpPr>
            <a:spLocks noGrp="1"/>
          </p:cNvSpPr>
          <p:nvPr>
            <p:ph idx="1"/>
          </p:nvPr>
        </p:nvSpPr>
        <p:spPr/>
        <p:txBody>
          <a:bodyPr/>
          <a:lstStyle/>
          <a:p>
            <a:r>
              <a:rPr lang="en-GB" sz="2200" dirty="0"/>
              <a:t>Online library: fact sheets, case studies, IP guides and charts, infographics, templates, FAQs</a:t>
            </a:r>
          </a:p>
          <a:p>
            <a:r>
              <a:rPr lang="en-GB" sz="2200" dirty="0"/>
              <a:t>IP Specials: information packages on “hot” IP &amp; innovation topics</a:t>
            </a:r>
          </a:p>
          <a:p>
            <a:r>
              <a:rPr lang="en-GB" sz="2200" dirty="0"/>
              <a:t>Bulletin: thematic online </a:t>
            </a:r>
            <a:r>
              <a:rPr lang="en-GB" sz="2200" dirty="0" smtClean="0"/>
              <a:t>magazine published twice a year</a:t>
            </a:r>
            <a:endParaRPr lang="en-GB" sz="2200" dirty="0"/>
          </a:p>
          <a:p>
            <a:r>
              <a:rPr lang="en-GB" sz="2200" dirty="0"/>
              <a:t>Bi-weekly newsletter</a:t>
            </a:r>
          </a:p>
          <a:p>
            <a:pPr marL="0" indent="0">
              <a:buNone/>
            </a:pPr>
            <a:endParaRPr lang="de-DE" dirty="0"/>
          </a:p>
        </p:txBody>
      </p:sp>
      <p:pic>
        <p:nvPicPr>
          <p:cNvPr id="7" name="Bildplatzhalter 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9143" r="18393"/>
          <a:stretch/>
        </p:blipFill>
        <p:spPr/>
      </p:pic>
    </p:spTree>
    <p:extLst>
      <p:ext uri="{BB962C8B-B14F-4D97-AF65-F5344CB8AC3E}">
        <p14:creationId xmlns:p14="http://schemas.microsoft.com/office/powerpoint/2010/main" val="1992422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633" r="14633"/>
          <a:stretch>
            <a:fillRect/>
          </a:stretch>
        </p:blipFill>
        <p:spPr>
          <a:xfrm>
            <a:off x="6523200" y="990000"/>
            <a:ext cx="5668800" cy="5868000"/>
          </a:xfrm>
        </p:spPr>
      </p:pic>
      <p:sp>
        <p:nvSpPr>
          <p:cNvPr id="3" name="Titel 2"/>
          <p:cNvSpPr>
            <a:spLocks noGrp="1"/>
          </p:cNvSpPr>
          <p:nvPr>
            <p:ph type="title"/>
          </p:nvPr>
        </p:nvSpPr>
        <p:spPr/>
        <p:txBody>
          <a:bodyPr/>
          <a:lstStyle/>
          <a:p>
            <a:r>
              <a:rPr lang="en-GB" dirty="0"/>
              <a:t>Helpline</a:t>
            </a:r>
            <a:endParaRPr lang="de-DE" dirty="0"/>
          </a:p>
        </p:txBody>
      </p:sp>
      <p:sp>
        <p:nvSpPr>
          <p:cNvPr id="4" name="Inhaltsplatzhalter 3"/>
          <p:cNvSpPr>
            <a:spLocks noGrp="1"/>
          </p:cNvSpPr>
          <p:nvPr>
            <p:ph idx="1"/>
          </p:nvPr>
        </p:nvSpPr>
        <p:spPr/>
        <p:txBody>
          <a:bodyPr/>
          <a:lstStyle/>
          <a:p>
            <a:r>
              <a:rPr lang="en-GB" sz="2200" dirty="0"/>
              <a:t>Free of charge first-line IP support</a:t>
            </a:r>
          </a:p>
          <a:p>
            <a:r>
              <a:rPr lang="en-GB" sz="2200" dirty="0"/>
              <a:t>Personal and “to the point”</a:t>
            </a:r>
          </a:p>
          <a:p>
            <a:r>
              <a:rPr lang="en-GB" sz="2200" dirty="0"/>
              <a:t>Answer within 3 working days</a:t>
            </a:r>
          </a:p>
          <a:p>
            <a:r>
              <a:rPr lang="en-GB" sz="2200" dirty="0"/>
              <a:t>Email, phone and web</a:t>
            </a:r>
          </a:p>
          <a:p>
            <a:r>
              <a:rPr lang="en-GB" sz="2200" dirty="0"/>
              <a:t>In: English, Spanish, French, German, Italian and Polish</a:t>
            </a:r>
          </a:p>
          <a:p>
            <a:r>
              <a:rPr lang="en-GB" sz="2200" dirty="0" smtClean="0"/>
              <a:t>Confidential</a:t>
            </a:r>
            <a:endParaRPr lang="en-GB" sz="2200" dirty="0"/>
          </a:p>
        </p:txBody>
      </p:sp>
    </p:spTree>
    <p:extLst>
      <p:ext uri="{BB962C8B-B14F-4D97-AF65-F5344CB8AC3E}">
        <p14:creationId xmlns:p14="http://schemas.microsoft.com/office/powerpoint/2010/main" val="195302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5658" r="444" b="811"/>
          <a:stretch/>
        </p:blipFill>
        <p:spPr>
          <a:xfrm>
            <a:off x="6523200" y="980728"/>
            <a:ext cx="5668800" cy="5877272"/>
          </a:xfrm>
        </p:spPr>
      </p:pic>
      <p:sp>
        <p:nvSpPr>
          <p:cNvPr id="3" name="Titel 2"/>
          <p:cNvSpPr>
            <a:spLocks noGrp="1"/>
          </p:cNvSpPr>
          <p:nvPr>
            <p:ph type="title"/>
          </p:nvPr>
        </p:nvSpPr>
        <p:spPr/>
        <p:txBody>
          <a:bodyPr/>
          <a:lstStyle/>
          <a:p>
            <a:r>
              <a:rPr lang="de-DE" dirty="0"/>
              <a:t>Training</a:t>
            </a:r>
          </a:p>
        </p:txBody>
      </p:sp>
      <p:sp>
        <p:nvSpPr>
          <p:cNvPr id="4" name="Inhaltsplatzhalter 3"/>
          <p:cNvSpPr>
            <a:spLocks noGrp="1"/>
          </p:cNvSpPr>
          <p:nvPr>
            <p:ph idx="1"/>
          </p:nvPr>
        </p:nvSpPr>
        <p:spPr/>
        <p:txBody>
          <a:bodyPr/>
          <a:lstStyle/>
          <a:p>
            <a:r>
              <a:rPr lang="en-GB" sz="2200" dirty="0"/>
              <a:t>Online and on-site</a:t>
            </a:r>
          </a:p>
          <a:p>
            <a:r>
              <a:rPr lang="en-GB" sz="2200" dirty="0"/>
              <a:t>Focus: Practical aspects of IP use and management</a:t>
            </a:r>
          </a:p>
          <a:p>
            <a:r>
              <a:rPr lang="en-GB" sz="2200" dirty="0"/>
              <a:t>Enabling: helping our target audiences build their own capacities</a:t>
            </a:r>
          </a:p>
          <a:p>
            <a:r>
              <a:rPr lang="en-GB" sz="2200" dirty="0"/>
              <a:t>Involving: collaboration with external experts and </a:t>
            </a:r>
            <a:r>
              <a:rPr lang="en-GB" sz="2200" dirty="0" smtClean="0"/>
              <a:t>stakeholders</a:t>
            </a:r>
            <a:endParaRPr lang="en-GB" sz="2200" dirty="0"/>
          </a:p>
        </p:txBody>
      </p:sp>
    </p:spTree>
    <p:extLst>
      <p:ext uri="{BB962C8B-B14F-4D97-AF65-F5344CB8AC3E}">
        <p14:creationId xmlns:p14="http://schemas.microsoft.com/office/powerpoint/2010/main" val="397876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481</Words>
  <Application>Microsoft Office PowerPoint</Application>
  <PresentationFormat>Benutzerdefiniert</PresentationFormat>
  <Paragraphs>77</Paragraphs>
  <Slides>14</Slides>
  <Notes>5</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Office Theme</vt:lpstr>
      <vt:lpstr>PowerPoint-Präsentation</vt:lpstr>
      <vt:lpstr>European IP Helpdesk</vt:lpstr>
      <vt:lpstr>European IP Helpdesk Team</vt:lpstr>
      <vt:lpstr>Philosophy</vt:lpstr>
      <vt:lpstr>Services</vt:lpstr>
      <vt:lpstr>Website</vt:lpstr>
      <vt:lpstr>Publications </vt:lpstr>
      <vt:lpstr>Helpline</vt:lpstr>
      <vt:lpstr>Training</vt:lpstr>
      <vt:lpstr>Stakeholder Cooperation</vt:lpstr>
      <vt:lpstr>Ambassadors</vt:lpstr>
      <vt:lpstr>International IPR SME Helpdesks</vt:lpstr>
      <vt:lpstr>Contact us!</vt:lpstr>
      <vt:lpstr>Thank You!</vt:lpstr>
    </vt:vector>
  </TitlesOfParts>
  <Company>CRP Henri Tudor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IPR Helpdesks</dc:title>
  <dc:creator>Catarina MARTINS TEIXEIRA</dc:creator>
  <cp:lastModifiedBy>Stephanie Weber</cp:lastModifiedBy>
  <cp:revision>43</cp:revision>
  <dcterms:created xsi:type="dcterms:W3CDTF">2014-03-19T17:04:48Z</dcterms:created>
  <dcterms:modified xsi:type="dcterms:W3CDTF">2019-03-19T08:52:11Z</dcterms:modified>
</cp:coreProperties>
</file>